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2" autoAdjust="0"/>
    <p:restoredTop sz="94608" autoAdjust="0"/>
  </p:normalViewPr>
  <p:slideViewPr>
    <p:cSldViewPr>
      <p:cViewPr>
        <p:scale>
          <a:sx n="75" d="100"/>
          <a:sy n="75" d="100"/>
        </p:scale>
        <p:origin x="-1666" y="-235"/>
      </p:cViewPr>
      <p:guideLst>
        <p:guide orient="horz" pos="2160"/>
        <p:guide pos="2880"/>
      </p:guideLst>
    </p:cSldViewPr>
  </p:slideViewPr>
  <p:outlineViewPr>
    <p:cViewPr>
      <p:scale>
        <a:sx n="33" d="100"/>
        <a:sy n="33" d="100"/>
      </p:scale>
      <p:origin x="0" y="53"/>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6800611-B85B-45A7-98AD-C522907EDC36}"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6800611-B85B-45A7-98AD-C522907EDC36}" type="datetimeFigureOut">
              <a:rPr lang="en-US" smtClean="0"/>
              <a:t>8/21/2024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6800611-B85B-45A7-98AD-C522907EDC36}" type="datetimeFigureOut">
              <a:rPr lang="en-US" smtClean="0"/>
              <a:t>8/21/2024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6800611-B85B-45A7-98AD-C522907EDC36}" type="datetimeFigureOut">
              <a:rPr lang="en-US" smtClean="0"/>
              <a:t>8/21/2024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800611-B85B-45A7-98AD-C522907EDC36}" type="datetimeFigureOut">
              <a:rPr lang="en-US" smtClean="0"/>
              <a:t>8/21/2024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6800611-B85B-45A7-98AD-C522907EDC36}" type="datetimeFigureOut">
              <a:rPr lang="en-US" smtClean="0"/>
              <a:t>8/21/2024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6800611-B85B-45A7-98AD-C522907EDC36}" type="datetimeFigureOut">
              <a:rPr lang="en-US" smtClean="0"/>
              <a:t>8/21/2024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6800611-B85B-45A7-98AD-C522907EDC36}" type="datetimeFigureOut">
              <a:rPr lang="en-US" smtClean="0"/>
              <a:t>8/21/2024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800611-B85B-45A7-98AD-C522907EDC36}" type="datetimeFigureOut">
              <a:rPr lang="en-US" smtClean="0"/>
              <a:t>8/21/2024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6800611-B85B-45A7-98AD-C522907EDC36}" type="datetimeFigureOut">
              <a:rPr lang="en-US" smtClean="0"/>
              <a:t>8/21/2024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6800611-B85B-45A7-98AD-C522907EDC36}" type="datetimeFigureOut">
              <a:rPr lang="en-US" smtClean="0"/>
              <a:t>8/21/2024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16D42F-9F62-489B-B7BB-58AF9C422D1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800611-B85B-45A7-98AD-C522907EDC36}" type="datetimeFigureOut">
              <a:rPr lang="en-US" smtClean="0"/>
              <a:t>8/20/2024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16D42F-9F62-489B-B7BB-58AF9C422D10}"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14348" y="2571744"/>
            <a:ext cx="7772400" cy="1470025"/>
          </a:xfrm>
        </p:spPr>
        <p:txBody>
          <a:bodyPr/>
          <a:lstStyle/>
          <a:p>
            <a:r>
              <a:rPr lang="en-IN" b="1" dirty="0" smtClean="0"/>
              <a:t>Lending Club Case Study</a:t>
            </a:r>
            <a:endParaRPr lang="en-US"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3600" dirty="0" smtClean="0"/>
              <a:t>Loan Status Analysis by Purpose</a:t>
            </a:r>
            <a:endParaRPr lang="en-US" sz="3600" dirty="0"/>
          </a:p>
        </p:txBody>
      </p:sp>
      <p:pic>
        <p:nvPicPr>
          <p:cNvPr id="8194" name="Picture 2"/>
          <p:cNvPicPr>
            <a:picLocks noGrp="1" noChangeAspect="1" noChangeArrowheads="1"/>
          </p:cNvPicPr>
          <p:nvPr>
            <p:ph idx="1"/>
          </p:nvPr>
        </p:nvPicPr>
        <p:blipFill>
          <a:blip r:embed="rId2"/>
          <a:srcRect/>
          <a:stretch>
            <a:fillRect/>
          </a:stretch>
        </p:blipFill>
        <p:spPr bwMode="auto">
          <a:xfrm>
            <a:off x="1214414" y="3571876"/>
            <a:ext cx="6872244" cy="3197229"/>
          </a:xfrm>
          <a:prstGeom prst="rect">
            <a:avLst/>
          </a:prstGeom>
          <a:noFill/>
          <a:ln w="9525">
            <a:noFill/>
            <a:miter lim="800000"/>
            <a:headEnd/>
            <a:tailEnd/>
          </a:ln>
          <a:effectLst/>
        </p:spPr>
      </p:pic>
      <p:sp>
        <p:nvSpPr>
          <p:cNvPr id="5" name="TextBox 4"/>
          <p:cNvSpPr txBox="1"/>
          <p:nvPr/>
        </p:nvSpPr>
        <p:spPr>
          <a:xfrm>
            <a:off x="642910" y="1428736"/>
            <a:ext cx="8001056" cy="2062103"/>
          </a:xfrm>
          <a:prstGeom prst="rect">
            <a:avLst/>
          </a:prstGeom>
          <a:noFill/>
        </p:spPr>
        <p:txBody>
          <a:bodyPr wrap="square" rtlCol="0">
            <a:spAutoFit/>
          </a:bodyPr>
          <a:lstStyle/>
          <a:p>
            <a:pPr>
              <a:buFont typeface="Arial" pitchFamily="34" charset="0"/>
              <a:buChar char="•"/>
            </a:pPr>
            <a:r>
              <a:rPr lang="en-US" sz="1600" dirty="0" smtClean="0"/>
              <a:t> Individuals who take loans for weddings, major purchases, credit cards, or cars are most likely to repay their loans.</a:t>
            </a:r>
          </a:p>
          <a:p>
            <a:endParaRPr lang="en-US" sz="1600" dirty="0" smtClean="0"/>
          </a:p>
          <a:p>
            <a:pPr>
              <a:buFont typeface="Arial" pitchFamily="34" charset="0"/>
              <a:buChar char="•"/>
            </a:pPr>
            <a:r>
              <a:rPr lang="en-US" sz="1600" dirty="0"/>
              <a:t> </a:t>
            </a:r>
            <a:r>
              <a:rPr lang="en-US" sz="1600" dirty="0" smtClean="0"/>
              <a:t>The purpose of the loan is strongly related to its repayment outcome.</a:t>
            </a:r>
          </a:p>
          <a:p>
            <a:endParaRPr lang="en-US" sz="1600" dirty="0" smtClean="0"/>
          </a:p>
          <a:p>
            <a:pPr>
              <a:buFont typeface="Arial" pitchFamily="34" charset="0"/>
              <a:buChar char="•"/>
            </a:pPr>
            <a:r>
              <a:rPr lang="en-US" sz="1600" dirty="0"/>
              <a:t> </a:t>
            </a:r>
            <a:r>
              <a:rPr lang="en-US" sz="1600" dirty="0" smtClean="0"/>
              <a:t>Loans for small businesses or education purposes carry a higher risk of default, making these borrowers more likely to not repay.</a:t>
            </a:r>
          </a:p>
          <a:p>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3600" dirty="0" smtClean="0"/>
              <a:t>Loan Status Analysis by Address State</a:t>
            </a:r>
            <a:endParaRPr lang="en-US" sz="3600" dirty="0"/>
          </a:p>
        </p:txBody>
      </p:sp>
      <p:pic>
        <p:nvPicPr>
          <p:cNvPr id="9218" name="Picture 2"/>
          <p:cNvPicPr>
            <a:picLocks noGrp="1" noChangeAspect="1" noChangeArrowheads="1"/>
          </p:cNvPicPr>
          <p:nvPr>
            <p:ph idx="1"/>
          </p:nvPr>
        </p:nvPicPr>
        <p:blipFill>
          <a:blip r:embed="rId2"/>
          <a:srcRect/>
          <a:stretch>
            <a:fillRect/>
          </a:stretch>
        </p:blipFill>
        <p:spPr bwMode="auto">
          <a:xfrm>
            <a:off x="500034" y="4500570"/>
            <a:ext cx="8229600" cy="2261851"/>
          </a:xfrm>
          <a:prstGeom prst="rect">
            <a:avLst/>
          </a:prstGeom>
          <a:noFill/>
          <a:ln w="9525">
            <a:noFill/>
            <a:miter lim="800000"/>
            <a:headEnd/>
            <a:tailEnd/>
          </a:ln>
          <a:effectLst/>
        </p:spPr>
      </p:pic>
      <p:sp>
        <p:nvSpPr>
          <p:cNvPr id="5" name="TextBox 4"/>
          <p:cNvSpPr txBox="1"/>
          <p:nvPr/>
        </p:nvSpPr>
        <p:spPr>
          <a:xfrm>
            <a:off x="642910" y="1643050"/>
            <a:ext cx="7429552" cy="3046988"/>
          </a:xfrm>
          <a:prstGeom prst="rect">
            <a:avLst/>
          </a:prstGeom>
          <a:noFill/>
        </p:spPr>
        <p:txBody>
          <a:bodyPr wrap="square" rtlCol="0">
            <a:spAutoFit/>
          </a:bodyPr>
          <a:lstStyle/>
          <a:p>
            <a:pPr>
              <a:buFont typeface="Arial" pitchFamily="34" charset="0"/>
              <a:buChar char="•"/>
            </a:pPr>
            <a:r>
              <a:rPr lang="en-US" sz="1600" dirty="0" smtClean="0"/>
              <a:t> Loans in IA, IN, and ME have the highest percentage of being fully paid, with zero defaults, indicating strong repayment behavior.</a:t>
            </a:r>
          </a:p>
          <a:p>
            <a:endParaRPr lang="en-US" sz="1600" dirty="0" smtClean="0"/>
          </a:p>
          <a:p>
            <a:pPr>
              <a:buFont typeface="Arial" pitchFamily="34" charset="0"/>
              <a:buChar char="•"/>
            </a:pPr>
            <a:r>
              <a:rPr lang="en-US" sz="1600" dirty="0"/>
              <a:t> </a:t>
            </a:r>
            <a:r>
              <a:rPr lang="en-US" sz="1600" dirty="0" smtClean="0"/>
              <a:t>Individuals from IA, IN, and ME are highly reliable borrowers and are very likely to repay their loans.</a:t>
            </a:r>
          </a:p>
          <a:p>
            <a:endParaRPr lang="en-US" sz="1600" dirty="0" smtClean="0"/>
          </a:p>
          <a:p>
            <a:pPr>
              <a:buFont typeface="Arial" pitchFamily="34" charset="0"/>
              <a:buChar char="•"/>
            </a:pPr>
            <a:r>
              <a:rPr lang="en-US" sz="1600" dirty="0"/>
              <a:t> </a:t>
            </a:r>
            <a:r>
              <a:rPr lang="en-US" sz="1600" dirty="0" smtClean="0"/>
              <a:t>In contrast, NV shows the highest charge-off rate, indicating a higher likelihood of default among borrowers.</a:t>
            </a:r>
          </a:p>
          <a:p>
            <a:endParaRPr lang="en-US" sz="1600" dirty="0" smtClean="0"/>
          </a:p>
          <a:p>
            <a:pPr>
              <a:buFont typeface="Arial" pitchFamily="34" charset="0"/>
              <a:buChar char="•"/>
            </a:pPr>
            <a:r>
              <a:rPr lang="en-US" sz="1600" dirty="0"/>
              <a:t> </a:t>
            </a:r>
            <a:r>
              <a:rPr lang="en-US" sz="1600" dirty="0" smtClean="0"/>
              <a:t>Borrowers from NE also present a higher risk, being more likely to default on their loans.</a:t>
            </a:r>
          </a:p>
          <a:p>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3600" dirty="0" smtClean="0"/>
              <a:t>Loan Status Analysis by Annual Income</a:t>
            </a:r>
            <a:endParaRPr lang="en-US" sz="3600" dirty="0"/>
          </a:p>
        </p:txBody>
      </p:sp>
      <p:pic>
        <p:nvPicPr>
          <p:cNvPr id="10242" name="Picture 2"/>
          <p:cNvPicPr>
            <a:picLocks noGrp="1" noChangeAspect="1" noChangeArrowheads="1"/>
          </p:cNvPicPr>
          <p:nvPr>
            <p:ph idx="1"/>
          </p:nvPr>
        </p:nvPicPr>
        <p:blipFill>
          <a:blip r:embed="rId2"/>
          <a:srcRect/>
          <a:stretch>
            <a:fillRect/>
          </a:stretch>
        </p:blipFill>
        <p:spPr bwMode="auto">
          <a:xfrm>
            <a:off x="4548741" y="1571612"/>
            <a:ext cx="4595259" cy="4397121"/>
          </a:xfrm>
          <a:prstGeom prst="rect">
            <a:avLst/>
          </a:prstGeom>
          <a:noFill/>
          <a:ln w="9525">
            <a:noFill/>
            <a:miter lim="800000"/>
            <a:headEnd/>
            <a:tailEnd/>
          </a:ln>
          <a:effectLst/>
        </p:spPr>
      </p:pic>
      <p:sp>
        <p:nvSpPr>
          <p:cNvPr id="5" name="TextBox 4"/>
          <p:cNvSpPr txBox="1"/>
          <p:nvPr/>
        </p:nvSpPr>
        <p:spPr>
          <a:xfrm>
            <a:off x="642910" y="1571612"/>
            <a:ext cx="4000528" cy="5262979"/>
          </a:xfrm>
          <a:prstGeom prst="rect">
            <a:avLst/>
          </a:prstGeom>
          <a:noFill/>
        </p:spPr>
        <p:txBody>
          <a:bodyPr wrap="square" rtlCol="0">
            <a:spAutoFit/>
          </a:bodyPr>
          <a:lstStyle/>
          <a:p>
            <a:pPr>
              <a:buFont typeface="Arial" pitchFamily="34" charset="0"/>
              <a:buChar char="•"/>
            </a:pPr>
            <a:r>
              <a:rPr lang="en-US" sz="1600" dirty="0" smtClean="0"/>
              <a:t> Higher annual income is strongly correlated with better loan repayment behavior.</a:t>
            </a:r>
          </a:p>
          <a:p>
            <a:endParaRPr lang="en-US" sz="1600" dirty="0" smtClean="0"/>
          </a:p>
          <a:p>
            <a:pPr>
              <a:buFont typeface="Arial" pitchFamily="34" charset="0"/>
              <a:buChar char="•"/>
            </a:pPr>
            <a:r>
              <a:rPr lang="en-US" sz="1600" dirty="0"/>
              <a:t> </a:t>
            </a:r>
            <a:r>
              <a:rPr lang="en-US" sz="1600" dirty="0" smtClean="0"/>
              <a:t>Borrowers with incomes between 1M-6M have significantly higher rates of fully paid loans, indicating strong repayment reliability.</a:t>
            </a:r>
          </a:p>
          <a:p>
            <a:endParaRPr lang="en-US" sz="1600" dirty="0" smtClean="0"/>
          </a:p>
          <a:p>
            <a:pPr>
              <a:buFont typeface="Arial" pitchFamily="34" charset="0"/>
              <a:buChar char="•"/>
            </a:pPr>
            <a:r>
              <a:rPr lang="en-US" sz="1600" dirty="0" smtClean="0"/>
              <a:t> Borrowers with incomes between 4K-10K, as well as those earning 500K-1M, show significantly higher rates of charged-off loans, indicating a higher risk of default.</a:t>
            </a:r>
          </a:p>
          <a:p>
            <a:endParaRPr lang="en-US" sz="1600" dirty="0" smtClean="0"/>
          </a:p>
          <a:p>
            <a:pPr>
              <a:buFont typeface="Arial" pitchFamily="34" charset="0"/>
              <a:buChar char="•"/>
            </a:pPr>
            <a:r>
              <a:rPr lang="en-US" sz="1600" dirty="0"/>
              <a:t> </a:t>
            </a:r>
            <a:r>
              <a:rPr lang="en-US" sz="1600" dirty="0" smtClean="0"/>
              <a:t>Income level is a crucial factor influencing loan repayment outcomes.</a:t>
            </a:r>
          </a:p>
          <a:p>
            <a:endParaRPr lang="en-US" sz="1600" dirty="0" smtClean="0"/>
          </a:p>
          <a:p>
            <a:pPr>
              <a:buFont typeface="Arial" pitchFamily="34" charset="0"/>
              <a:buChar char="•"/>
            </a:pPr>
            <a:r>
              <a:rPr lang="en-US" sz="1600" dirty="0"/>
              <a:t> </a:t>
            </a:r>
            <a:r>
              <a:rPr lang="en-US" sz="1600" dirty="0" smtClean="0"/>
              <a:t>Loans given to individuals with annual incomes between 4K-10K are riskier and more likely to result in default, while individuals with incomes above 1M are more likely to repay their loans.</a:t>
            </a:r>
          </a:p>
          <a:p>
            <a:endParaRPr lang="en-US"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3600" dirty="0" smtClean="0"/>
              <a:t>Loan Status Analysis by Interest Rate</a:t>
            </a:r>
            <a:endParaRPr lang="en-US" sz="3600" dirty="0"/>
          </a:p>
        </p:txBody>
      </p:sp>
      <p:pic>
        <p:nvPicPr>
          <p:cNvPr id="11266" name="Picture 2"/>
          <p:cNvPicPr>
            <a:picLocks noGrp="1" noChangeAspect="1" noChangeArrowheads="1"/>
          </p:cNvPicPr>
          <p:nvPr>
            <p:ph idx="1"/>
          </p:nvPr>
        </p:nvPicPr>
        <p:blipFill>
          <a:blip r:embed="rId2"/>
          <a:srcRect/>
          <a:stretch>
            <a:fillRect/>
          </a:stretch>
        </p:blipFill>
        <p:spPr bwMode="auto">
          <a:xfrm>
            <a:off x="3939089" y="1857364"/>
            <a:ext cx="5204911" cy="3825572"/>
          </a:xfrm>
          <a:prstGeom prst="rect">
            <a:avLst/>
          </a:prstGeom>
          <a:noFill/>
          <a:ln w="9525">
            <a:noFill/>
            <a:miter lim="800000"/>
            <a:headEnd/>
            <a:tailEnd/>
          </a:ln>
          <a:effectLst/>
        </p:spPr>
      </p:pic>
      <p:sp>
        <p:nvSpPr>
          <p:cNvPr id="5" name="TextBox 4"/>
          <p:cNvSpPr txBox="1"/>
          <p:nvPr/>
        </p:nvSpPr>
        <p:spPr>
          <a:xfrm>
            <a:off x="500034" y="1785926"/>
            <a:ext cx="3429024" cy="3293209"/>
          </a:xfrm>
          <a:prstGeom prst="rect">
            <a:avLst/>
          </a:prstGeom>
          <a:noFill/>
        </p:spPr>
        <p:txBody>
          <a:bodyPr wrap="square" rtlCol="0">
            <a:spAutoFit/>
          </a:bodyPr>
          <a:lstStyle/>
          <a:p>
            <a:pPr>
              <a:buFont typeface="Arial" pitchFamily="34" charset="0"/>
              <a:buChar char="•"/>
            </a:pPr>
            <a:r>
              <a:rPr lang="en-US" sz="1600" dirty="0" smtClean="0"/>
              <a:t> Interest rates significantly impact loan status, with higher rates being linked to a larger proportion of charged-off loans and fewer fully paid loans.</a:t>
            </a:r>
          </a:p>
          <a:p>
            <a:endParaRPr lang="en-US" sz="1600" dirty="0" smtClean="0"/>
          </a:p>
          <a:p>
            <a:pPr>
              <a:buFont typeface="Arial" pitchFamily="34" charset="0"/>
              <a:buChar char="•"/>
            </a:pPr>
            <a:r>
              <a:rPr lang="en-US" sz="1600" dirty="0"/>
              <a:t> </a:t>
            </a:r>
            <a:r>
              <a:rPr lang="en-US" sz="1600" dirty="0" smtClean="0"/>
              <a:t>This suggests a strong correlation between higher interest rates and increased loan repayment risk.</a:t>
            </a:r>
          </a:p>
          <a:p>
            <a:endParaRPr lang="en-US" sz="1600" dirty="0" smtClean="0"/>
          </a:p>
          <a:p>
            <a:pPr>
              <a:buFont typeface="Arial" pitchFamily="34" charset="0"/>
              <a:buChar char="•"/>
            </a:pPr>
            <a:r>
              <a:rPr lang="en-US" sz="1600" dirty="0"/>
              <a:t> </a:t>
            </a:r>
            <a:r>
              <a:rPr lang="en-US" sz="1600" dirty="0" smtClean="0"/>
              <a:t>Loans with higher interest rates have a greater likelihood of default, making them riskier for lenders.</a:t>
            </a:r>
          </a:p>
          <a:p>
            <a:endParaRPr lang="en-US" sz="1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t>Loan Status Analysis by Term and Grade</a:t>
            </a:r>
            <a:endParaRPr lang="en-US" sz="3600" dirty="0"/>
          </a:p>
        </p:txBody>
      </p:sp>
      <p:pic>
        <p:nvPicPr>
          <p:cNvPr id="12290" name="Picture 2"/>
          <p:cNvPicPr>
            <a:picLocks noGrp="1" noChangeAspect="1" noChangeArrowheads="1"/>
          </p:cNvPicPr>
          <p:nvPr>
            <p:ph idx="1"/>
          </p:nvPr>
        </p:nvPicPr>
        <p:blipFill>
          <a:blip r:embed="rId2"/>
          <a:srcRect/>
          <a:stretch>
            <a:fillRect/>
          </a:stretch>
        </p:blipFill>
        <p:spPr bwMode="auto">
          <a:xfrm>
            <a:off x="4518392" y="1785926"/>
            <a:ext cx="4625608" cy="4525963"/>
          </a:xfrm>
          <a:prstGeom prst="rect">
            <a:avLst/>
          </a:prstGeom>
          <a:noFill/>
          <a:ln w="9525">
            <a:noFill/>
            <a:miter lim="800000"/>
            <a:headEnd/>
            <a:tailEnd/>
          </a:ln>
          <a:effectLst/>
        </p:spPr>
      </p:pic>
      <p:sp>
        <p:nvSpPr>
          <p:cNvPr id="5" name="TextBox 4"/>
          <p:cNvSpPr txBox="1"/>
          <p:nvPr/>
        </p:nvSpPr>
        <p:spPr>
          <a:xfrm>
            <a:off x="571472" y="1500174"/>
            <a:ext cx="3786214" cy="4524315"/>
          </a:xfrm>
          <a:prstGeom prst="rect">
            <a:avLst/>
          </a:prstGeom>
          <a:noFill/>
        </p:spPr>
        <p:txBody>
          <a:bodyPr wrap="square" rtlCol="0">
            <a:spAutoFit/>
          </a:bodyPr>
          <a:lstStyle/>
          <a:p>
            <a:pPr>
              <a:buFont typeface="Arial" pitchFamily="34" charset="0"/>
              <a:buChar char="•"/>
            </a:pPr>
            <a:r>
              <a:rPr lang="en-US" sz="1600" dirty="0" smtClean="0"/>
              <a:t> Grade A and B loans with a shorter 36-month tenure have a higher likelihood of being fully paid off.</a:t>
            </a:r>
          </a:p>
          <a:p>
            <a:endParaRPr lang="en-US" sz="1600" dirty="0" smtClean="0"/>
          </a:p>
          <a:p>
            <a:pPr>
              <a:buFont typeface="Arial" pitchFamily="34" charset="0"/>
              <a:buChar char="•"/>
            </a:pPr>
            <a:r>
              <a:rPr lang="en-US" sz="1600" dirty="0"/>
              <a:t> </a:t>
            </a:r>
            <a:r>
              <a:rPr lang="en-US" sz="1600" dirty="0" smtClean="0"/>
              <a:t>In contrast, Grade B and C loans with the same 36-month tenure are more prone to being charged off.</a:t>
            </a:r>
          </a:p>
          <a:p>
            <a:endParaRPr lang="en-US" sz="1600" dirty="0" smtClean="0"/>
          </a:p>
          <a:p>
            <a:pPr>
              <a:buFont typeface="Arial" pitchFamily="34" charset="0"/>
              <a:buChar char="•"/>
            </a:pPr>
            <a:r>
              <a:rPr lang="en-US" sz="1600" dirty="0"/>
              <a:t> </a:t>
            </a:r>
            <a:r>
              <a:rPr lang="en-US" sz="1600" dirty="0" smtClean="0"/>
              <a:t>For ongoing loans, Grade B, C, D, and E loans with longer tenures are riskier and more likely to default.</a:t>
            </a:r>
          </a:p>
          <a:p>
            <a:endParaRPr lang="en-US" sz="1600" dirty="0" smtClean="0"/>
          </a:p>
          <a:p>
            <a:pPr>
              <a:buFont typeface="Arial" pitchFamily="34" charset="0"/>
              <a:buChar char="•"/>
            </a:pPr>
            <a:r>
              <a:rPr lang="en-US" sz="1600" dirty="0"/>
              <a:t> </a:t>
            </a:r>
            <a:r>
              <a:rPr lang="en-US" sz="1600" dirty="0" smtClean="0"/>
              <a:t>Historical data shows that the charge-off percentage for these grades with longer tenures is higher than the percentage of fully paid loans, indicating greater default risk.</a:t>
            </a:r>
          </a:p>
          <a:p>
            <a:endParaRPr lang="en-US" sz="1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Term and Sub-Grade</a:t>
            </a:r>
            <a:endParaRPr lang="en-US" sz="3600" dirty="0"/>
          </a:p>
        </p:txBody>
      </p:sp>
      <p:pic>
        <p:nvPicPr>
          <p:cNvPr id="13314" name="Picture 2"/>
          <p:cNvPicPr>
            <a:picLocks noGrp="1" noChangeAspect="1" noChangeArrowheads="1"/>
          </p:cNvPicPr>
          <p:nvPr>
            <p:ph idx="1"/>
          </p:nvPr>
        </p:nvPicPr>
        <p:blipFill>
          <a:blip r:embed="rId2"/>
          <a:srcRect/>
          <a:stretch>
            <a:fillRect/>
          </a:stretch>
        </p:blipFill>
        <p:spPr bwMode="auto">
          <a:xfrm>
            <a:off x="4865963" y="1643050"/>
            <a:ext cx="4278037" cy="4525963"/>
          </a:xfrm>
          <a:prstGeom prst="rect">
            <a:avLst/>
          </a:prstGeom>
          <a:noFill/>
          <a:ln w="9525">
            <a:noFill/>
            <a:miter lim="800000"/>
            <a:headEnd/>
            <a:tailEnd/>
          </a:ln>
          <a:effectLst/>
        </p:spPr>
      </p:pic>
      <p:sp>
        <p:nvSpPr>
          <p:cNvPr id="5" name="TextBox 4"/>
          <p:cNvSpPr txBox="1"/>
          <p:nvPr/>
        </p:nvSpPr>
        <p:spPr>
          <a:xfrm>
            <a:off x="714348" y="1714488"/>
            <a:ext cx="4071966" cy="3785652"/>
          </a:xfrm>
          <a:prstGeom prst="rect">
            <a:avLst/>
          </a:prstGeom>
          <a:noFill/>
        </p:spPr>
        <p:txBody>
          <a:bodyPr wrap="square" rtlCol="0">
            <a:spAutoFit/>
          </a:bodyPr>
          <a:lstStyle/>
          <a:p>
            <a:pPr>
              <a:buFont typeface="Arial" pitchFamily="34" charset="0"/>
              <a:buChar char="•"/>
            </a:pPr>
            <a:r>
              <a:rPr lang="en-US" sz="1600" dirty="0" smtClean="0"/>
              <a:t> Sub-grades A3 and A4 with a longer 60-month tenure have a higher likelihood of resulting in fully paid loans.</a:t>
            </a:r>
          </a:p>
          <a:p>
            <a:endParaRPr lang="en-US" sz="1600" dirty="0" smtClean="0"/>
          </a:p>
          <a:p>
            <a:pPr>
              <a:buFont typeface="Arial" pitchFamily="34" charset="0"/>
              <a:buChar char="•"/>
            </a:pPr>
            <a:r>
              <a:rPr lang="en-US" sz="1600" dirty="0"/>
              <a:t> </a:t>
            </a:r>
            <a:r>
              <a:rPr lang="en-US" sz="1600" dirty="0" smtClean="0"/>
              <a:t>In contrast, sub-grade B4 with a 60-month tenure is more likely to be charged off.</a:t>
            </a:r>
          </a:p>
          <a:p>
            <a:endParaRPr lang="en-US" sz="1600" dirty="0" smtClean="0"/>
          </a:p>
          <a:p>
            <a:pPr>
              <a:buFont typeface="Arial" pitchFamily="34" charset="0"/>
              <a:buChar char="•"/>
            </a:pPr>
            <a:r>
              <a:rPr lang="en-US" sz="1600" dirty="0"/>
              <a:t> </a:t>
            </a:r>
            <a:r>
              <a:rPr lang="en-US" sz="1600" dirty="0" smtClean="0"/>
              <a:t>For ongoing loans, sub-grades B3, B5, C1, and C2 are riskier and more likely to default.</a:t>
            </a:r>
          </a:p>
          <a:p>
            <a:endParaRPr lang="en-US" sz="1600" dirty="0" smtClean="0"/>
          </a:p>
          <a:p>
            <a:pPr>
              <a:buFont typeface="Arial" pitchFamily="34" charset="0"/>
              <a:buChar char="•"/>
            </a:pPr>
            <a:r>
              <a:rPr lang="en-US" sz="1600" dirty="0"/>
              <a:t> </a:t>
            </a:r>
            <a:r>
              <a:rPr lang="en-US" sz="1600" dirty="0" smtClean="0"/>
              <a:t>Historical data shows that the charge-off percentage for these sub-grades is higher than the percentage of fully paid loans, indicating greater default risk.</a:t>
            </a:r>
          </a:p>
          <a:p>
            <a:endParaRPr lang="en-US" sz="16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Term and Experience</a:t>
            </a:r>
            <a:endParaRPr lang="en-US" sz="3600" dirty="0"/>
          </a:p>
        </p:txBody>
      </p:sp>
      <p:pic>
        <p:nvPicPr>
          <p:cNvPr id="14338" name="Picture 2"/>
          <p:cNvPicPr>
            <a:picLocks noGrp="1" noChangeAspect="1" noChangeArrowheads="1"/>
          </p:cNvPicPr>
          <p:nvPr>
            <p:ph idx="1"/>
          </p:nvPr>
        </p:nvPicPr>
        <p:blipFill>
          <a:blip r:embed="rId2"/>
          <a:srcRect/>
          <a:stretch>
            <a:fillRect/>
          </a:stretch>
        </p:blipFill>
        <p:spPr bwMode="auto">
          <a:xfrm>
            <a:off x="4802662" y="1500174"/>
            <a:ext cx="4341338" cy="4525963"/>
          </a:xfrm>
          <a:prstGeom prst="rect">
            <a:avLst/>
          </a:prstGeom>
          <a:noFill/>
          <a:ln w="9525">
            <a:noFill/>
            <a:miter lim="800000"/>
            <a:headEnd/>
            <a:tailEnd/>
          </a:ln>
          <a:effectLst/>
        </p:spPr>
      </p:pic>
      <p:sp>
        <p:nvSpPr>
          <p:cNvPr id="5" name="TextBox 4"/>
          <p:cNvSpPr txBox="1"/>
          <p:nvPr/>
        </p:nvSpPr>
        <p:spPr>
          <a:xfrm>
            <a:off x="571472" y="1500174"/>
            <a:ext cx="4143404" cy="4031873"/>
          </a:xfrm>
          <a:prstGeom prst="rect">
            <a:avLst/>
          </a:prstGeom>
          <a:noFill/>
        </p:spPr>
        <p:txBody>
          <a:bodyPr wrap="square" rtlCol="0">
            <a:spAutoFit/>
          </a:bodyPr>
          <a:lstStyle/>
          <a:p>
            <a:pPr>
              <a:buFont typeface="Arial" pitchFamily="34" charset="0"/>
              <a:buChar char="•"/>
            </a:pPr>
            <a:r>
              <a:rPr lang="en-US" sz="1600" dirty="0" smtClean="0"/>
              <a:t> Individuals with 10+ years of experience are most likely to fully repay loans when the tenure is shorter.</a:t>
            </a:r>
          </a:p>
          <a:p>
            <a:endParaRPr lang="en-US" sz="1600" dirty="0" smtClean="0"/>
          </a:p>
          <a:p>
            <a:pPr>
              <a:buFont typeface="Arial" pitchFamily="34" charset="0"/>
              <a:buChar char="•"/>
            </a:pPr>
            <a:r>
              <a:rPr lang="en-US" sz="1600" dirty="0"/>
              <a:t> </a:t>
            </a:r>
            <a:r>
              <a:rPr lang="en-US" sz="1600" dirty="0" smtClean="0"/>
              <a:t>However, for longer tenure loans, the charge-off rate increases significantly for these individuals.</a:t>
            </a:r>
          </a:p>
          <a:p>
            <a:endParaRPr lang="en-US" sz="1600" dirty="0" smtClean="0"/>
          </a:p>
          <a:p>
            <a:pPr>
              <a:buFont typeface="Arial" pitchFamily="34" charset="0"/>
              <a:buChar char="•"/>
            </a:pPr>
            <a:r>
              <a:rPr lang="en-US" sz="1600" dirty="0"/>
              <a:t> </a:t>
            </a:r>
            <a:r>
              <a:rPr lang="en-US" sz="1600" dirty="0" smtClean="0"/>
              <a:t>For ongoing loans, individuals with 10+ years of experience and longer tenures are riskier and more likely to default.</a:t>
            </a:r>
          </a:p>
          <a:p>
            <a:endParaRPr lang="en-US" sz="1600" dirty="0" smtClean="0"/>
          </a:p>
          <a:p>
            <a:pPr>
              <a:buFont typeface="Arial" pitchFamily="34" charset="0"/>
              <a:buChar char="•"/>
            </a:pPr>
            <a:r>
              <a:rPr lang="en-US" sz="1600" dirty="0"/>
              <a:t> </a:t>
            </a:r>
            <a:r>
              <a:rPr lang="en-US" sz="1600" dirty="0" smtClean="0"/>
              <a:t>Historical data suggests that longer tenure loans for experienced individuals carry a higher risk of default.</a:t>
            </a:r>
          </a:p>
          <a:p>
            <a:endParaRPr lang="en-US" sz="16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Term and Home Ownership</a:t>
            </a:r>
            <a:endParaRPr lang="en-US" sz="3600" dirty="0"/>
          </a:p>
        </p:txBody>
      </p:sp>
      <p:pic>
        <p:nvPicPr>
          <p:cNvPr id="15362" name="Picture 2"/>
          <p:cNvPicPr>
            <a:picLocks noGrp="1" noChangeAspect="1" noChangeArrowheads="1"/>
          </p:cNvPicPr>
          <p:nvPr>
            <p:ph idx="1"/>
          </p:nvPr>
        </p:nvPicPr>
        <p:blipFill>
          <a:blip r:embed="rId2"/>
          <a:srcRect/>
          <a:stretch>
            <a:fillRect/>
          </a:stretch>
        </p:blipFill>
        <p:spPr bwMode="auto">
          <a:xfrm>
            <a:off x="4776472" y="1571612"/>
            <a:ext cx="4367528" cy="4525963"/>
          </a:xfrm>
          <a:prstGeom prst="rect">
            <a:avLst/>
          </a:prstGeom>
          <a:noFill/>
          <a:ln w="9525">
            <a:noFill/>
            <a:miter lim="800000"/>
            <a:headEnd/>
            <a:tailEnd/>
          </a:ln>
          <a:effectLst/>
        </p:spPr>
      </p:pic>
      <p:sp>
        <p:nvSpPr>
          <p:cNvPr id="5" name="TextBox 4"/>
          <p:cNvSpPr txBox="1"/>
          <p:nvPr/>
        </p:nvSpPr>
        <p:spPr>
          <a:xfrm>
            <a:off x="571472" y="1643050"/>
            <a:ext cx="4071966" cy="2554545"/>
          </a:xfrm>
          <a:prstGeom prst="rect">
            <a:avLst/>
          </a:prstGeom>
          <a:noFill/>
        </p:spPr>
        <p:txBody>
          <a:bodyPr wrap="square" rtlCol="0">
            <a:spAutoFit/>
          </a:bodyPr>
          <a:lstStyle/>
          <a:p>
            <a:pPr>
              <a:buFont typeface="Arial" pitchFamily="34" charset="0"/>
              <a:buChar char="•"/>
            </a:pPr>
            <a:r>
              <a:rPr lang="en-US" sz="1600" dirty="0" smtClean="0"/>
              <a:t> Individuals who rent and have short loan tenures are most likely to fully pay off the loan but also show a similar trend in loan charge-offs.</a:t>
            </a:r>
          </a:p>
          <a:p>
            <a:endParaRPr lang="en-US" sz="1600" dirty="0" smtClean="0"/>
          </a:p>
          <a:p>
            <a:pPr>
              <a:buFont typeface="Arial" pitchFamily="34" charset="0"/>
              <a:buChar char="•"/>
            </a:pPr>
            <a:r>
              <a:rPr lang="en-US" sz="1600" dirty="0"/>
              <a:t> </a:t>
            </a:r>
            <a:r>
              <a:rPr lang="en-US" sz="1600" dirty="0" smtClean="0"/>
              <a:t>Homeowners with a mortgage and longer loan tenures are more likely to default.</a:t>
            </a:r>
          </a:p>
          <a:p>
            <a:endParaRPr lang="en-US" sz="1600" dirty="0" smtClean="0"/>
          </a:p>
          <a:p>
            <a:pPr>
              <a:buFont typeface="Arial" pitchFamily="34" charset="0"/>
              <a:buChar char="•"/>
            </a:pPr>
            <a:r>
              <a:rPr lang="en-US" sz="1600" dirty="0"/>
              <a:t> </a:t>
            </a:r>
            <a:r>
              <a:rPr lang="en-US" sz="1600" dirty="0" smtClean="0"/>
              <a:t>Renters with longer loan tenures are also at a higher risk of default</a:t>
            </a:r>
            <a:endParaRPr lang="en-US" sz="16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Term and Verification Status</a:t>
            </a:r>
            <a:endParaRPr lang="en-US" sz="3600" dirty="0"/>
          </a:p>
        </p:txBody>
      </p:sp>
      <p:pic>
        <p:nvPicPr>
          <p:cNvPr id="16386" name="Picture 2"/>
          <p:cNvPicPr>
            <a:picLocks noGrp="1" noChangeAspect="1" noChangeArrowheads="1"/>
          </p:cNvPicPr>
          <p:nvPr>
            <p:ph idx="1"/>
          </p:nvPr>
        </p:nvPicPr>
        <p:blipFill>
          <a:blip r:embed="rId2"/>
          <a:srcRect/>
          <a:stretch>
            <a:fillRect/>
          </a:stretch>
        </p:blipFill>
        <p:spPr bwMode="auto">
          <a:xfrm>
            <a:off x="4786054" y="1571612"/>
            <a:ext cx="4357946" cy="4525963"/>
          </a:xfrm>
          <a:prstGeom prst="rect">
            <a:avLst/>
          </a:prstGeom>
          <a:noFill/>
          <a:ln w="9525">
            <a:noFill/>
            <a:miter lim="800000"/>
            <a:headEnd/>
            <a:tailEnd/>
          </a:ln>
          <a:effectLst/>
        </p:spPr>
      </p:pic>
      <p:sp>
        <p:nvSpPr>
          <p:cNvPr id="5" name="TextBox 4"/>
          <p:cNvSpPr txBox="1"/>
          <p:nvPr/>
        </p:nvSpPr>
        <p:spPr>
          <a:xfrm>
            <a:off x="571472" y="1643050"/>
            <a:ext cx="4071966" cy="2062103"/>
          </a:xfrm>
          <a:prstGeom prst="rect">
            <a:avLst/>
          </a:prstGeom>
          <a:noFill/>
        </p:spPr>
        <p:txBody>
          <a:bodyPr wrap="square" rtlCol="0">
            <a:spAutoFit/>
          </a:bodyPr>
          <a:lstStyle/>
          <a:p>
            <a:pPr>
              <a:buFont typeface="Arial" pitchFamily="34" charset="0"/>
              <a:buChar char="•"/>
            </a:pPr>
            <a:r>
              <a:rPr lang="en-US" sz="1600" dirty="0" smtClean="0"/>
              <a:t> Not verified individuals with shorter loan tenures show a strong tendency to repay their loans and a moderate likelihood of experiencing a charge-off.</a:t>
            </a:r>
          </a:p>
          <a:p>
            <a:endParaRPr lang="en-US" sz="1600" dirty="0" smtClean="0"/>
          </a:p>
          <a:p>
            <a:pPr>
              <a:buFont typeface="Arial" pitchFamily="34" charset="0"/>
              <a:buChar char="•"/>
            </a:pPr>
            <a:r>
              <a:rPr lang="en-US" sz="1600" dirty="0"/>
              <a:t> </a:t>
            </a:r>
            <a:r>
              <a:rPr lang="en-US" sz="1600" dirty="0" smtClean="0"/>
              <a:t>Individuals with ongoing loans and longer tenures are at higher risk of default, regardless of verification status.</a:t>
            </a:r>
            <a:endParaRPr lang="en-US" sz="16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t>Loan Status Analysis by Term and Purpose</a:t>
            </a:r>
            <a:endParaRPr lang="en-US" sz="3600" dirty="0"/>
          </a:p>
        </p:txBody>
      </p:sp>
      <p:pic>
        <p:nvPicPr>
          <p:cNvPr id="17410" name="Picture 2"/>
          <p:cNvPicPr>
            <a:picLocks noGrp="1" noChangeAspect="1" noChangeArrowheads="1"/>
          </p:cNvPicPr>
          <p:nvPr>
            <p:ph idx="1"/>
          </p:nvPr>
        </p:nvPicPr>
        <p:blipFill>
          <a:blip r:embed="rId2"/>
          <a:srcRect/>
          <a:stretch>
            <a:fillRect/>
          </a:stretch>
        </p:blipFill>
        <p:spPr bwMode="auto">
          <a:xfrm>
            <a:off x="4643438" y="1500174"/>
            <a:ext cx="4378606" cy="4525963"/>
          </a:xfrm>
          <a:prstGeom prst="rect">
            <a:avLst/>
          </a:prstGeom>
          <a:noFill/>
          <a:ln w="9525">
            <a:noFill/>
            <a:miter lim="800000"/>
            <a:headEnd/>
            <a:tailEnd/>
          </a:ln>
          <a:effectLst/>
        </p:spPr>
      </p:pic>
      <p:sp>
        <p:nvSpPr>
          <p:cNvPr id="5" name="TextBox 4"/>
          <p:cNvSpPr txBox="1"/>
          <p:nvPr/>
        </p:nvSpPr>
        <p:spPr>
          <a:xfrm>
            <a:off x="571472" y="1500174"/>
            <a:ext cx="3929090" cy="3293209"/>
          </a:xfrm>
          <a:prstGeom prst="rect">
            <a:avLst/>
          </a:prstGeom>
          <a:noFill/>
        </p:spPr>
        <p:txBody>
          <a:bodyPr wrap="square" rtlCol="0">
            <a:spAutoFit/>
          </a:bodyPr>
          <a:lstStyle/>
          <a:p>
            <a:pPr>
              <a:buFont typeface="Arial" pitchFamily="34" charset="0"/>
              <a:buChar char="•"/>
            </a:pPr>
            <a:r>
              <a:rPr lang="en-US" sz="1600" dirty="0" smtClean="0"/>
              <a:t> Individuals who applied for debt consolidation with shorter loan tenures show a strong tendency to repay their loans. </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These same individuals also have a moderate likelihood of experiencing a charge-off.</a:t>
            </a:r>
          </a:p>
          <a:p>
            <a:endParaRPr lang="en-US" sz="1600" dirty="0" smtClean="0"/>
          </a:p>
          <a:p>
            <a:pPr>
              <a:buFont typeface="Arial" pitchFamily="34" charset="0"/>
              <a:buChar char="•"/>
            </a:pPr>
            <a:r>
              <a:rPr lang="en-US" sz="1600" dirty="0"/>
              <a:t> </a:t>
            </a:r>
            <a:r>
              <a:rPr lang="en-US" sz="1600" dirty="0" smtClean="0"/>
              <a:t>Individuals with ongoing loans for credit card, debt consolidation, home improvement, small business, and other purposes with longer tenures are at higher risk of default.</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dirty="0" smtClean="0"/>
              <a:t>Lending Club Case Study</a:t>
            </a:r>
            <a:endParaRPr lang="en-US" dirty="0"/>
          </a:p>
        </p:txBody>
      </p:sp>
      <p:sp>
        <p:nvSpPr>
          <p:cNvPr id="3" name="Content Placeholder 2"/>
          <p:cNvSpPr>
            <a:spLocks noGrp="1"/>
          </p:cNvSpPr>
          <p:nvPr>
            <p:ph idx="1"/>
          </p:nvPr>
        </p:nvSpPr>
        <p:spPr/>
        <p:txBody>
          <a:bodyPr/>
          <a:lstStyle/>
          <a:p>
            <a:pPr>
              <a:buNone/>
            </a:pPr>
            <a:r>
              <a:rPr lang="en-US" sz="2400" b="1" dirty="0" smtClean="0"/>
              <a:t>	Business Understanding</a:t>
            </a:r>
            <a:r>
              <a:rPr lang="en-US" sz="2400" dirty="0" smtClean="0"/>
              <a:t>:</a:t>
            </a:r>
          </a:p>
          <a:p>
            <a:pPr>
              <a:buNone/>
            </a:pPr>
            <a:r>
              <a:rPr lang="en-US" sz="2400" dirty="0" smtClean="0"/>
              <a:t>     </a:t>
            </a:r>
            <a:r>
              <a:rPr lang="en-US" sz="1800" dirty="0" smtClean="0"/>
              <a:t>When the company receives a loan application, the company has to make a decision for loan approval based on the applicant’s profile. Two </a:t>
            </a:r>
            <a:r>
              <a:rPr lang="en-US" sz="1800" b="1" dirty="0" smtClean="0"/>
              <a:t>types of risks</a:t>
            </a:r>
            <a:r>
              <a:rPr lang="en-US" sz="1800" dirty="0" smtClean="0"/>
              <a:t> are associated with the bank’s decision:</a:t>
            </a:r>
          </a:p>
          <a:p>
            <a:pPr lvl="1"/>
            <a:r>
              <a:rPr lang="en-US" sz="1800" dirty="0" smtClean="0"/>
              <a:t>If the applicant is</a:t>
            </a:r>
            <a:r>
              <a:rPr lang="en-US" sz="1800" b="1" dirty="0" smtClean="0"/>
              <a:t> likely to repay the loan</a:t>
            </a:r>
            <a:r>
              <a:rPr lang="en-US" sz="1800" dirty="0" smtClean="0"/>
              <a:t>, then not approving the loan results in a </a:t>
            </a:r>
            <a:r>
              <a:rPr lang="en-US" sz="1800" b="1" dirty="0" smtClean="0"/>
              <a:t>loss of business</a:t>
            </a:r>
            <a:r>
              <a:rPr lang="en-US" sz="1800" dirty="0" smtClean="0"/>
              <a:t> to the company</a:t>
            </a:r>
          </a:p>
          <a:p>
            <a:pPr lvl="1"/>
            <a:r>
              <a:rPr lang="en-US" sz="1800" dirty="0" smtClean="0"/>
              <a:t>If the applicant is </a:t>
            </a:r>
            <a:r>
              <a:rPr lang="en-US" sz="1800" b="1" dirty="0" smtClean="0"/>
              <a:t>not likely to repay the loan,</a:t>
            </a:r>
            <a:r>
              <a:rPr lang="en-US" sz="1800" dirty="0" smtClean="0"/>
              <a:t> i.e. he/she is likely to default, then approving the loan may lead to a </a:t>
            </a:r>
            <a:r>
              <a:rPr lang="en-US" sz="1800" b="1" dirty="0" smtClean="0"/>
              <a:t>financial loss</a:t>
            </a:r>
            <a:r>
              <a:rPr lang="en-US" sz="1800" dirty="0" smtClean="0"/>
              <a:t> for the company</a:t>
            </a:r>
          </a:p>
          <a:p>
            <a:pPr lvl="1"/>
            <a:endParaRPr lang="en-IN" sz="1800" dirty="0"/>
          </a:p>
          <a:p>
            <a:pPr lvl="1">
              <a:buNone/>
            </a:pPr>
            <a:endParaRPr lang="en-US" sz="1800" dirty="0" smtClean="0"/>
          </a:p>
          <a:p>
            <a:pPr>
              <a:buNone/>
            </a:pPr>
            <a:endParaRPr lang="en-IN" sz="2400" dirty="0" smtClean="0"/>
          </a:p>
        </p:txBody>
      </p:sp>
      <p:pic>
        <p:nvPicPr>
          <p:cNvPr id="1029" name="Picture 5"/>
          <p:cNvPicPr>
            <a:picLocks noChangeAspect="1" noChangeArrowheads="1"/>
          </p:cNvPicPr>
          <p:nvPr/>
        </p:nvPicPr>
        <p:blipFill>
          <a:blip r:embed="rId2"/>
          <a:srcRect/>
          <a:stretch>
            <a:fillRect/>
          </a:stretch>
        </p:blipFill>
        <p:spPr bwMode="auto">
          <a:xfrm>
            <a:off x="1500166" y="4214818"/>
            <a:ext cx="6072230" cy="250033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Term and Annual Income</a:t>
            </a:r>
            <a:endParaRPr lang="en-US" sz="3600" dirty="0"/>
          </a:p>
        </p:txBody>
      </p:sp>
      <p:pic>
        <p:nvPicPr>
          <p:cNvPr id="18434" name="Picture 2"/>
          <p:cNvPicPr>
            <a:picLocks noGrp="1" noChangeAspect="1" noChangeArrowheads="1"/>
          </p:cNvPicPr>
          <p:nvPr>
            <p:ph idx="1"/>
          </p:nvPr>
        </p:nvPicPr>
        <p:blipFill>
          <a:blip r:embed="rId2"/>
          <a:srcRect/>
          <a:stretch>
            <a:fillRect/>
          </a:stretch>
        </p:blipFill>
        <p:spPr bwMode="auto">
          <a:xfrm>
            <a:off x="4812307" y="1571612"/>
            <a:ext cx="4331693" cy="4525963"/>
          </a:xfrm>
          <a:prstGeom prst="rect">
            <a:avLst/>
          </a:prstGeom>
          <a:noFill/>
          <a:ln w="9525">
            <a:noFill/>
            <a:miter lim="800000"/>
            <a:headEnd/>
            <a:tailEnd/>
          </a:ln>
          <a:effectLst/>
        </p:spPr>
      </p:pic>
      <p:sp>
        <p:nvSpPr>
          <p:cNvPr id="5" name="TextBox 4"/>
          <p:cNvSpPr txBox="1"/>
          <p:nvPr/>
        </p:nvSpPr>
        <p:spPr>
          <a:xfrm>
            <a:off x="642910" y="1643050"/>
            <a:ext cx="4000528" cy="3046988"/>
          </a:xfrm>
          <a:prstGeom prst="rect">
            <a:avLst/>
          </a:prstGeom>
          <a:noFill/>
        </p:spPr>
        <p:txBody>
          <a:bodyPr wrap="square" rtlCol="0">
            <a:spAutoFit/>
          </a:bodyPr>
          <a:lstStyle/>
          <a:p>
            <a:pPr>
              <a:buFont typeface="Arial" pitchFamily="34" charset="0"/>
              <a:buChar char="•"/>
            </a:pPr>
            <a:r>
              <a:rPr lang="en-US" sz="1600" dirty="0" smtClean="0"/>
              <a:t> Individuals earning 50k-100k with shorter loan tenures are most likely to repay their loans.</a:t>
            </a:r>
          </a:p>
          <a:p>
            <a:endParaRPr lang="en-US" sz="1600" dirty="0" smtClean="0"/>
          </a:p>
          <a:p>
            <a:pPr>
              <a:buFont typeface="Arial" pitchFamily="34" charset="0"/>
              <a:buChar char="•"/>
            </a:pPr>
            <a:r>
              <a:rPr lang="en-US" sz="1600" dirty="0"/>
              <a:t> </a:t>
            </a:r>
            <a:r>
              <a:rPr lang="en-US" sz="1600" dirty="0" smtClean="0"/>
              <a:t>Individuals earning 10k-50k with shorter loan tenures are more likely to be charged off.</a:t>
            </a:r>
          </a:p>
          <a:p>
            <a:endParaRPr lang="en-US" sz="1600" dirty="0" smtClean="0"/>
          </a:p>
          <a:p>
            <a:pPr>
              <a:buFont typeface="Arial" pitchFamily="34" charset="0"/>
              <a:buChar char="•"/>
            </a:pPr>
            <a:r>
              <a:rPr lang="en-US" sz="1600" dirty="0" smtClean="0"/>
              <a:t>For ongoing loans, individuals with annual incomes ranging from 10k-50k, 50k-100k, and 100k-500k who have applied for longer tenures are at higher risk of default.</a:t>
            </a:r>
          </a:p>
          <a:p>
            <a:endParaRPr lang="en-US" sz="16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Grade and Experience</a:t>
            </a:r>
            <a:endParaRPr lang="en-US" sz="3600" dirty="0"/>
          </a:p>
        </p:txBody>
      </p:sp>
      <p:pic>
        <p:nvPicPr>
          <p:cNvPr id="19458" name="Picture 2"/>
          <p:cNvPicPr>
            <a:picLocks noGrp="1" noChangeAspect="1" noChangeArrowheads="1"/>
          </p:cNvPicPr>
          <p:nvPr>
            <p:ph idx="1"/>
          </p:nvPr>
        </p:nvPicPr>
        <p:blipFill>
          <a:blip r:embed="rId2"/>
          <a:srcRect/>
          <a:stretch>
            <a:fillRect/>
          </a:stretch>
        </p:blipFill>
        <p:spPr bwMode="auto">
          <a:xfrm>
            <a:off x="4885815" y="1571612"/>
            <a:ext cx="4258185" cy="4525963"/>
          </a:xfrm>
          <a:prstGeom prst="rect">
            <a:avLst/>
          </a:prstGeom>
          <a:noFill/>
          <a:ln w="9525">
            <a:noFill/>
            <a:miter lim="800000"/>
            <a:headEnd/>
            <a:tailEnd/>
          </a:ln>
          <a:effectLst/>
        </p:spPr>
      </p:pic>
      <p:sp>
        <p:nvSpPr>
          <p:cNvPr id="5" name="TextBox 4"/>
          <p:cNvSpPr txBox="1"/>
          <p:nvPr/>
        </p:nvSpPr>
        <p:spPr>
          <a:xfrm>
            <a:off x="714348" y="1571612"/>
            <a:ext cx="4071966" cy="3293209"/>
          </a:xfrm>
          <a:prstGeom prst="rect">
            <a:avLst/>
          </a:prstGeom>
          <a:noFill/>
        </p:spPr>
        <p:txBody>
          <a:bodyPr wrap="square" rtlCol="0">
            <a:spAutoFit/>
          </a:bodyPr>
          <a:lstStyle/>
          <a:p>
            <a:pPr>
              <a:buFont typeface="Arial" pitchFamily="34" charset="0"/>
              <a:buChar char="•"/>
            </a:pPr>
            <a:r>
              <a:rPr lang="en-US" sz="1600" dirty="0" smtClean="0"/>
              <a:t> Individuals with 10+ years of experience and a loan grade A show a strong tendency to repay their loans.</a:t>
            </a:r>
          </a:p>
          <a:p>
            <a:endParaRPr lang="en-US" sz="1600" dirty="0" smtClean="0"/>
          </a:p>
          <a:p>
            <a:pPr>
              <a:buFont typeface="Arial" pitchFamily="34" charset="0"/>
              <a:buChar char="•"/>
            </a:pPr>
            <a:r>
              <a:rPr lang="en-US" sz="1600" dirty="0"/>
              <a:t> </a:t>
            </a:r>
            <a:r>
              <a:rPr lang="en-US" sz="1600" dirty="0" smtClean="0"/>
              <a:t>These individuals also have a moderate likelihood of being charged off.</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For ongoing loans, individuals with 10+ years of experience and loan grades C, E, or G are riskier and more likely to default, as historical data shows a higher charge-off percentage compared to those who have repaid their loans.</a:t>
            </a:r>
            <a:endParaRPr lang="en-US" sz="1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Grade and Home Ownership</a:t>
            </a:r>
            <a:endParaRPr lang="en-US" sz="3600" dirty="0"/>
          </a:p>
        </p:txBody>
      </p:sp>
      <p:pic>
        <p:nvPicPr>
          <p:cNvPr id="20482" name="Picture 2"/>
          <p:cNvPicPr>
            <a:picLocks noGrp="1" noChangeAspect="1" noChangeArrowheads="1"/>
          </p:cNvPicPr>
          <p:nvPr>
            <p:ph idx="1"/>
          </p:nvPr>
        </p:nvPicPr>
        <p:blipFill>
          <a:blip r:embed="rId2"/>
          <a:srcRect/>
          <a:stretch>
            <a:fillRect/>
          </a:stretch>
        </p:blipFill>
        <p:spPr bwMode="auto">
          <a:xfrm>
            <a:off x="4791103" y="1571612"/>
            <a:ext cx="4352897" cy="4525963"/>
          </a:xfrm>
          <a:prstGeom prst="rect">
            <a:avLst/>
          </a:prstGeom>
          <a:noFill/>
          <a:ln w="9525">
            <a:noFill/>
            <a:miter lim="800000"/>
            <a:headEnd/>
            <a:tailEnd/>
          </a:ln>
          <a:effectLst/>
        </p:spPr>
      </p:pic>
      <p:sp>
        <p:nvSpPr>
          <p:cNvPr id="5" name="TextBox 4"/>
          <p:cNvSpPr txBox="1"/>
          <p:nvPr/>
        </p:nvSpPr>
        <p:spPr>
          <a:xfrm>
            <a:off x="571472" y="1643050"/>
            <a:ext cx="4071966" cy="3046988"/>
          </a:xfrm>
          <a:prstGeom prst="rect">
            <a:avLst/>
          </a:prstGeom>
          <a:noFill/>
        </p:spPr>
        <p:txBody>
          <a:bodyPr wrap="square" rtlCol="0">
            <a:spAutoFit/>
          </a:bodyPr>
          <a:lstStyle/>
          <a:p>
            <a:pPr>
              <a:buFont typeface="Arial" pitchFamily="34" charset="0"/>
              <a:buChar char="•"/>
            </a:pPr>
            <a:r>
              <a:rPr lang="en-US" sz="1600" dirty="0" smtClean="0"/>
              <a:t> Individuals who rent and have a loan grade B show a strong tendency to repay their loans but also have a moderate likelihood of being charged off.</a:t>
            </a:r>
          </a:p>
          <a:p>
            <a:endParaRPr lang="en-US" sz="1600" dirty="0" smtClean="0"/>
          </a:p>
          <a:p>
            <a:pPr>
              <a:buFont typeface="Arial" pitchFamily="34" charset="0"/>
              <a:buChar char="•"/>
            </a:pPr>
            <a:r>
              <a:rPr lang="en-US" sz="1600" dirty="0"/>
              <a:t> </a:t>
            </a:r>
            <a:r>
              <a:rPr lang="en-US" sz="1600" dirty="0" smtClean="0"/>
              <a:t>Ongoing loans for individuals with loan grades B to E who have a mortgage are riskier and more likely to default.</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Ongoing loans for individuals with loan grades C to E who rent are also at a higher risk of default.</a:t>
            </a:r>
            <a:endParaRPr lang="en-US" sz="16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Grade and Verification Status</a:t>
            </a:r>
            <a:endParaRPr lang="en-US" sz="3600" dirty="0"/>
          </a:p>
        </p:txBody>
      </p:sp>
      <p:pic>
        <p:nvPicPr>
          <p:cNvPr id="21506" name="Picture 2"/>
          <p:cNvPicPr>
            <a:picLocks noGrp="1" noChangeAspect="1" noChangeArrowheads="1"/>
          </p:cNvPicPr>
          <p:nvPr>
            <p:ph idx="1"/>
          </p:nvPr>
        </p:nvPicPr>
        <p:blipFill>
          <a:blip r:embed="rId2"/>
          <a:srcRect/>
          <a:stretch>
            <a:fillRect/>
          </a:stretch>
        </p:blipFill>
        <p:spPr bwMode="auto">
          <a:xfrm>
            <a:off x="4828302" y="1571612"/>
            <a:ext cx="4315698" cy="4525963"/>
          </a:xfrm>
          <a:prstGeom prst="rect">
            <a:avLst/>
          </a:prstGeom>
          <a:noFill/>
          <a:ln w="9525">
            <a:noFill/>
            <a:miter lim="800000"/>
            <a:headEnd/>
            <a:tailEnd/>
          </a:ln>
          <a:effectLst/>
        </p:spPr>
      </p:pic>
      <p:sp>
        <p:nvSpPr>
          <p:cNvPr id="5" name="TextBox 4"/>
          <p:cNvSpPr txBox="1"/>
          <p:nvPr/>
        </p:nvSpPr>
        <p:spPr>
          <a:xfrm>
            <a:off x="500034" y="1571612"/>
            <a:ext cx="3786214" cy="3539430"/>
          </a:xfrm>
          <a:prstGeom prst="rect">
            <a:avLst/>
          </a:prstGeom>
          <a:noFill/>
        </p:spPr>
        <p:txBody>
          <a:bodyPr wrap="square" rtlCol="0">
            <a:spAutoFit/>
          </a:bodyPr>
          <a:lstStyle/>
          <a:p>
            <a:pPr>
              <a:buFont typeface="Arial" pitchFamily="34" charset="0"/>
              <a:buChar char="•"/>
            </a:pPr>
            <a:r>
              <a:rPr lang="en-US" sz="1600" dirty="0" smtClean="0"/>
              <a:t>Individuals who are not verified and have loan grades A or B show a strong trend to repay their loans.</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Non-verified individuals with loan grades B or C are most likely to be charged off.</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For ongoing loans, individuals with loan grades C, D, or E who are source verified are at higher risk of default.</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Individuals with loan grades C, D, or E, regardless of verification status, are also more likely to default.</a:t>
            </a:r>
            <a:endParaRPr lang="en-US" sz="16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t>Loan Status Analysis by Grade and Purpose</a:t>
            </a:r>
            <a:endParaRPr lang="en-US" sz="3600" dirty="0"/>
          </a:p>
        </p:txBody>
      </p:sp>
      <p:pic>
        <p:nvPicPr>
          <p:cNvPr id="22530" name="Picture 2"/>
          <p:cNvPicPr>
            <a:picLocks noGrp="1" noChangeAspect="1" noChangeArrowheads="1"/>
          </p:cNvPicPr>
          <p:nvPr>
            <p:ph idx="1"/>
          </p:nvPr>
        </p:nvPicPr>
        <p:blipFill>
          <a:blip r:embed="rId2"/>
          <a:srcRect/>
          <a:stretch>
            <a:fillRect/>
          </a:stretch>
        </p:blipFill>
        <p:spPr bwMode="auto">
          <a:xfrm>
            <a:off x="4813440" y="1571612"/>
            <a:ext cx="4330560" cy="4525963"/>
          </a:xfrm>
          <a:prstGeom prst="rect">
            <a:avLst/>
          </a:prstGeom>
          <a:noFill/>
          <a:ln w="9525">
            <a:noFill/>
            <a:miter lim="800000"/>
            <a:headEnd/>
            <a:tailEnd/>
          </a:ln>
          <a:effectLst/>
        </p:spPr>
      </p:pic>
      <p:sp>
        <p:nvSpPr>
          <p:cNvPr id="5" name="TextBox 4"/>
          <p:cNvSpPr txBox="1"/>
          <p:nvPr/>
        </p:nvSpPr>
        <p:spPr>
          <a:xfrm>
            <a:off x="642910" y="1643050"/>
            <a:ext cx="4143404" cy="3785652"/>
          </a:xfrm>
          <a:prstGeom prst="rect">
            <a:avLst/>
          </a:prstGeom>
          <a:noFill/>
        </p:spPr>
        <p:txBody>
          <a:bodyPr wrap="square" rtlCol="0">
            <a:spAutoFit/>
          </a:bodyPr>
          <a:lstStyle/>
          <a:p>
            <a:pPr>
              <a:buFont typeface="Arial" pitchFamily="34" charset="0"/>
              <a:buChar char="•"/>
            </a:pPr>
            <a:r>
              <a:rPr lang="en-US" sz="1600" dirty="0"/>
              <a:t> </a:t>
            </a:r>
            <a:r>
              <a:rPr lang="en-US" sz="1600" dirty="0" smtClean="0"/>
              <a:t>Individuals who applied for debt consolidation with loan grade A show a strong tendency to repay their loans.</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Those who applied for debt consolidation with loan grade C have a moderately strong likelihood of being charged off.</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For ongoing loans, individuals with loan grade A for debt consolidation are highly likely to repay their loans.</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Loan grades C, E, and G for debt consolidation are riskier and more likely to result in default.</a:t>
            </a:r>
          </a:p>
          <a:p>
            <a:endParaRPr lang="en-US" sz="16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Grade and Annual Income</a:t>
            </a:r>
            <a:endParaRPr lang="en-US" sz="3600" dirty="0"/>
          </a:p>
        </p:txBody>
      </p:sp>
      <p:pic>
        <p:nvPicPr>
          <p:cNvPr id="23554" name="Picture 2"/>
          <p:cNvPicPr>
            <a:picLocks noGrp="1" noChangeAspect="1" noChangeArrowheads="1"/>
          </p:cNvPicPr>
          <p:nvPr>
            <p:ph idx="1"/>
          </p:nvPr>
        </p:nvPicPr>
        <p:blipFill>
          <a:blip r:embed="rId2"/>
          <a:srcRect/>
          <a:stretch>
            <a:fillRect/>
          </a:stretch>
        </p:blipFill>
        <p:spPr bwMode="auto">
          <a:xfrm>
            <a:off x="4875911" y="1500174"/>
            <a:ext cx="4268089" cy="4525963"/>
          </a:xfrm>
          <a:prstGeom prst="rect">
            <a:avLst/>
          </a:prstGeom>
          <a:noFill/>
          <a:ln w="9525">
            <a:noFill/>
            <a:miter lim="800000"/>
            <a:headEnd/>
            <a:tailEnd/>
          </a:ln>
          <a:effectLst/>
        </p:spPr>
      </p:pic>
      <p:sp>
        <p:nvSpPr>
          <p:cNvPr id="5" name="TextBox 4"/>
          <p:cNvSpPr txBox="1"/>
          <p:nvPr/>
        </p:nvSpPr>
        <p:spPr>
          <a:xfrm>
            <a:off x="571472" y="1571612"/>
            <a:ext cx="4214842" cy="3046988"/>
          </a:xfrm>
          <a:prstGeom prst="rect">
            <a:avLst/>
          </a:prstGeom>
          <a:noFill/>
        </p:spPr>
        <p:txBody>
          <a:bodyPr wrap="square" rtlCol="0">
            <a:spAutoFit/>
          </a:bodyPr>
          <a:lstStyle/>
          <a:p>
            <a:pPr>
              <a:buFont typeface="Arial" pitchFamily="34" charset="0"/>
              <a:buChar char="•"/>
            </a:pPr>
            <a:r>
              <a:rPr lang="en-US" sz="1600" dirty="0" smtClean="0"/>
              <a:t> Individuals earning 50k-100k with loan grade B are most likely to repay their loans.</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Individuals earning 10k-50k with loan grade B are most likely to be charged off.</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For ongoing loans, individuals with loan grade B earning 50k-100k are most likely to repay their loans.</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Loan grades C, D, and E with earnings of 50k-100k are riskier and more likely to default.</a:t>
            </a:r>
            <a:endParaRPr lang="en-US" sz="16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Employee Experience and Home Ownership</a:t>
            </a:r>
            <a:endParaRPr lang="en-US" sz="3600" dirty="0"/>
          </a:p>
        </p:txBody>
      </p:sp>
      <p:pic>
        <p:nvPicPr>
          <p:cNvPr id="24578" name="Picture 2"/>
          <p:cNvPicPr>
            <a:picLocks noGrp="1" noChangeAspect="1" noChangeArrowheads="1"/>
          </p:cNvPicPr>
          <p:nvPr>
            <p:ph idx="1"/>
          </p:nvPr>
        </p:nvPicPr>
        <p:blipFill>
          <a:blip r:embed="rId2"/>
          <a:srcRect/>
          <a:stretch>
            <a:fillRect/>
          </a:stretch>
        </p:blipFill>
        <p:spPr bwMode="auto">
          <a:xfrm>
            <a:off x="5857884" y="1500174"/>
            <a:ext cx="3286116" cy="4525963"/>
          </a:xfrm>
          <a:prstGeom prst="rect">
            <a:avLst/>
          </a:prstGeom>
          <a:noFill/>
          <a:ln w="9525">
            <a:noFill/>
            <a:miter lim="800000"/>
            <a:headEnd/>
            <a:tailEnd/>
          </a:ln>
          <a:effectLst/>
        </p:spPr>
      </p:pic>
      <p:sp>
        <p:nvSpPr>
          <p:cNvPr id="6" name="TextBox 5"/>
          <p:cNvSpPr txBox="1"/>
          <p:nvPr/>
        </p:nvSpPr>
        <p:spPr>
          <a:xfrm>
            <a:off x="642910" y="1714488"/>
            <a:ext cx="5357850" cy="2554545"/>
          </a:xfrm>
          <a:prstGeom prst="rect">
            <a:avLst/>
          </a:prstGeom>
          <a:noFill/>
        </p:spPr>
        <p:txBody>
          <a:bodyPr wrap="square" rtlCol="0">
            <a:spAutoFit/>
          </a:bodyPr>
          <a:lstStyle/>
          <a:p>
            <a:pPr>
              <a:buFont typeface="Arial" pitchFamily="34" charset="0"/>
              <a:buChar char="•"/>
            </a:pPr>
            <a:r>
              <a:rPr lang="en-US" sz="1600" dirty="0" smtClean="0"/>
              <a:t> Individuals with over 10 years of experience who own a home with a mortgage show a strong tendency to repay their loans but also have a strong likelihood of being charged off.</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For ongoing loans, individuals with over 10 years of experience who are renting are the riskiest and most likely to default.</a:t>
            </a:r>
          </a:p>
          <a:p>
            <a:pPr>
              <a:buFont typeface="Arial" pitchFamily="34" charset="0"/>
              <a:buChar char="•"/>
            </a:pPr>
            <a:endParaRPr lang="en-US" sz="1600" dirty="0" smtClean="0"/>
          </a:p>
          <a:p>
            <a:pPr>
              <a:buFont typeface="Arial" pitchFamily="34" charset="0"/>
              <a:buChar char="•"/>
            </a:pPr>
            <a:r>
              <a:rPr lang="en-US" sz="1600" dirty="0" smtClean="0"/>
              <a:t>There is also a small possibility that individuals with over 10 years of experience and a mortgage may get charged off.</a:t>
            </a:r>
            <a:endParaRPr lang="en-US" sz="1600"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Employee Experience and Verification Status</a:t>
            </a:r>
            <a:endParaRPr lang="en-US" sz="3600" dirty="0"/>
          </a:p>
        </p:txBody>
      </p:sp>
      <p:pic>
        <p:nvPicPr>
          <p:cNvPr id="25602" name="Picture 2"/>
          <p:cNvPicPr>
            <a:picLocks noGrp="1" noChangeAspect="1" noChangeArrowheads="1"/>
          </p:cNvPicPr>
          <p:nvPr>
            <p:ph idx="1"/>
          </p:nvPr>
        </p:nvPicPr>
        <p:blipFill>
          <a:blip r:embed="rId2"/>
          <a:srcRect/>
          <a:stretch>
            <a:fillRect/>
          </a:stretch>
        </p:blipFill>
        <p:spPr bwMode="auto">
          <a:xfrm>
            <a:off x="5572132" y="1500174"/>
            <a:ext cx="3571869" cy="4929222"/>
          </a:xfrm>
          <a:prstGeom prst="rect">
            <a:avLst/>
          </a:prstGeom>
          <a:noFill/>
          <a:ln w="9525">
            <a:noFill/>
            <a:miter lim="800000"/>
            <a:headEnd/>
            <a:tailEnd/>
          </a:ln>
          <a:effectLst/>
        </p:spPr>
      </p:pic>
      <p:sp>
        <p:nvSpPr>
          <p:cNvPr id="5" name="TextBox 4"/>
          <p:cNvSpPr txBox="1"/>
          <p:nvPr/>
        </p:nvSpPr>
        <p:spPr>
          <a:xfrm>
            <a:off x="571472" y="1714488"/>
            <a:ext cx="4929222" cy="2308324"/>
          </a:xfrm>
          <a:prstGeom prst="rect">
            <a:avLst/>
          </a:prstGeom>
          <a:noFill/>
        </p:spPr>
        <p:txBody>
          <a:bodyPr wrap="square" rtlCol="0">
            <a:spAutoFit/>
          </a:bodyPr>
          <a:lstStyle/>
          <a:p>
            <a:pPr>
              <a:buFont typeface="Arial" pitchFamily="34" charset="0"/>
              <a:buChar char="•"/>
            </a:pPr>
            <a:r>
              <a:rPr lang="en-US" sz="1600" dirty="0" smtClean="0"/>
              <a:t> Individuals who are not verified and have over 10 years of experience show a strong trend to repay their loans.</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Verified individuals with over 10 years of experience show a strong trend toward being charged off.</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For ongoing loans, verified individuals with over 10 years of experience are the riskiest and most likely to default.</a:t>
            </a:r>
            <a:endParaRPr lang="en-US" sz="16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Employee Experience and Purpose</a:t>
            </a:r>
            <a:endParaRPr lang="en-US" sz="3600" dirty="0"/>
          </a:p>
        </p:txBody>
      </p:sp>
      <p:pic>
        <p:nvPicPr>
          <p:cNvPr id="26626" name="Picture 2"/>
          <p:cNvPicPr>
            <a:picLocks noGrp="1" noChangeAspect="1" noChangeArrowheads="1"/>
          </p:cNvPicPr>
          <p:nvPr>
            <p:ph idx="1"/>
          </p:nvPr>
        </p:nvPicPr>
        <p:blipFill>
          <a:blip r:embed="rId2"/>
          <a:srcRect/>
          <a:stretch>
            <a:fillRect/>
          </a:stretch>
        </p:blipFill>
        <p:spPr bwMode="auto">
          <a:xfrm>
            <a:off x="5643570" y="1571612"/>
            <a:ext cx="3500430" cy="5072098"/>
          </a:xfrm>
          <a:prstGeom prst="rect">
            <a:avLst/>
          </a:prstGeom>
          <a:noFill/>
          <a:ln w="9525">
            <a:noFill/>
            <a:miter lim="800000"/>
            <a:headEnd/>
            <a:tailEnd/>
          </a:ln>
          <a:effectLst/>
        </p:spPr>
      </p:pic>
      <p:sp>
        <p:nvSpPr>
          <p:cNvPr id="5" name="TextBox 4"/>
          <p:cNvSpPr txBox="1"/>
          <p:nvPr/>
        </p:nvSpPr>
        <p:spPr>
          <a:xfrm>
            <a:off x="571472" y="1643050"/>
            <a:ext cx="4643470" cy="2308324"/>
          </a:xfrm>
          <a:prstGeom prst="rect">
            <a:avLst/>
          </a:prstGeom>
          <a:noFill/>
        </p:spPr>
        <p:txBody>
          <a:bodyPr wrap="square" rtlCol="0">
            <a:spAutoFit/>
          </a:bodyPr>
          <a:lstStyle/>
          <a:p>
            <a:pPr>
              <a:buFont typeface="Arial" pitchFamily="34" charset="0"/>
              <a:buChar char="•"/>
            </a:pPr>
            <a:r>
              <a:rPr lang="en-US" sz="1600" dirty="0"/>
              <a:t> </a:t>
            </a:r>
            <a:r>
              <a:rPr lang="en-US" sz="1600" dirty="0" smtClean="0"/>
              <a:t>Individuals with over 10 years of experience who apply for debt consolidation loans are most likely to be charged off, though they also show a moderate likelihood of repaying the loan.</a:t>
            </a:r>
          </a:p>
          <a:p>
            <a:endParaRPr lang="en-US" sz="1600" dirty="0" smtClean="0"/>
          </a:p>
          <a:p>
            <a:pPr>
              <a:buFont typeface="Arial" pitchFamily="34" charset="0"/>
              <a:buChar char="•"/>
            </a:pPr>
            <a:r>
              <a:rPr lang="en-US" sz="1600" dirty="0"/>
              <a:t> </a:t>
            </a:r>
            <a:r>
              <a:rPr lang="en-US" sz="1600" dirty="0" smtClean="0"/>
              <a:t>For ongoing loans, individuals with over 10 years of experience who apply for debt consolidation are riskier and more likely to default.</a:t>
            </a:r>
          </a:p>
          <a:p>
            <a:endParaRPr lang="en-US" sz="16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t>Loan Status Analysis by Employee Experience and Annual Income</a:t>
            </a:r>
            <a:endParaRPr lang="en-US" sz="3600" dirty="0"/>
          </a:p>
        </p:txBody>
      </p:sp>
      <p:pic>
        <p:nvPicPr>
          <p:cNvPr id="27650" name="Picture 2"/>
          <p:cNvPicPr>
            <a:picLocks noGrp="1" noChangeAspect="1" noChangeArrowheads="1"/>
          </p:cNvPicPr>
          <p:nvPr>
            <p:ph idx="1"/>
          </p:nvPr>
        </p:nvPicPr>
        <p:blipFill>
          <a:blip r:embed="rId2"/>
          <a:srcRect/>
          <a:stretch>
            <a:fillRect/>
          </a:stretch>
        </p:blipFill>
        <p:spPr bwMode="auto">
          <a:xfrm>
            <a:off x="5572132" y="1500174"/>
            <a:ext cx="3571868" cy="5072098"/>
          </a:xfrm>
          <a:prstGeom prst="rect">
            <a:avLst/>
          </a:prstGeom>
          <a:noFill/>
          <a:ln w="9525">
            <a:noFill/>
            <a:miter lim="800000"/>
            <a:headEnd/>
            <a:tailEnd/>
          </a:ln>
          <a:effectLst/>
        </p:spPr>
      </p:pic>
      <p:sp>
        <p:nvSpPr>
          <p:cNvPr id="5" name="TextBox 4"/>
          <p:cNvSpPr txBox="1"/>
          <p:nvPr/>
        </p:nvSpPr>
        <p:spPr>
          <a:xfrm>
            <a:off x="642910" y="1714488"/>
            <a:ext cx="4714908" cy="2554545"/>
          </a:xfrm>
          <a:prstGeom prst="rect">
            <a:avLst/>
          </a:prstGeom>
          <a:noFill/>
        </p:spPr>
        <p:txBody>
          <a:bodyPr wrap="square" rtlCol="0">
            <a:spAutoFit/>
          </a:bodyPr>
          <a:lstStyle/>
          <a:p>
            <a:pPr>
              <a:buFont typeface="Arial" pitchFamily="34" charset="0"/>
              <a:buChar char="•"/>
            </a:pPr>
            <a:r>
              <a:rPr lang="en-US" sz="1600" dirty="0" smtClean="0"/>
              <a:t> Individuals earning 50k-100k with over 10 years of experience are less likely to repay their loans and have a strong likelihood of being charged off.</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For ongoing loans, individuals with over 10 years of experience and an annual income of 50k-100k are riskier.</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These individuals are most likely to be charged off, indicating a higher risk of default.</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dirty="0" smtClean="0"/>
              <a:t>Business Objective</a:t>
            </a:r>
            <a:endParaRPr lang="en-US" dirty="0"/>
          </a:p>
        </p:txBody>
      </p:sp>
      <p:sp>
        <p:nvSpPr>
          <p:cNvPr id="3" name="Content Placeholder 2"/>
          <p:cNvSpPr>
            <a:spLocks noGrp="1"/>
          </p:cNvSpPr>
          <p:nvPr>
            <p:ph idx="1"/>
          </p:nvPr>
        </p:nvSpPr>
        <p:spPr/>
        <p:txBody>
          <a:bodyPr>
            <a:normAutofit fontScale="47500" lnSpcReduction="20000"/>
          </a:bodyPr>
          <a:lstStyle/>
          <a:p>
            <a:r>
              <a:rPr lang="en-US" dirty="0" smtClean="0"/>
              <a:t>Company </a:t>
            </a:r>
            <a:r>
              <a:rPr lang="en-US" dirty="0"/>
              <a:t>is the largest online loan marketplace, facilitating personal loans, business loans, and financing of medical procedures. Borrowers can easily access lower interest rate loans through a fast online interface. </a:t>
            </a:r>
            <a:endParaRPr lang="en-US" dirty="0" smtClean="0"/>
          </a:p>
          <a:p>
            <a:pPr>
              <a:buNone/>
            </a:pPr>
            <a:endParaRPr lang="en-US" dirty="0"/>
          </a:p>
          <a:p>
            <a:r>
              <a:rPr lang="en-US" dirty="0"/>
              <a:t>Like most other lending companies, lending loans to ‘risky’ applicants is the largest source of financial loss (called credit loss). Credit loss is the amount of money lost by the lender when the borrower refuses to pay or runs away with the money owed. In other words, borrowers who </a:t>
            </a:r>
            <a:r>
              <a:rPr lang="en-US" b="1" dirty="0"/>
              <a:t>default</a:t>
            </a:r>
            <a:r>
              <a:rPr lang="en-US" dirty="0"/>
              <a:t> cause the largest amount of loss to the lenders. In this case, the customers </a:t>
            </a:r>
            <a:r>
              <a:rPr lang="en-US" dirty="0" smtClean="0"/>
              <a:t>labeled </a:t>
            </a:r>
            <a:r>
              <a:rPr lang="en-US" dirty="0"/>
              <a:t>as 'charged-off' are the 'defaulters'. </a:t>
            </a:r>
          </a:p>
          <a:p>
            <a:pPr>
              <a:buNone/>
            </a:pPr>
            <a:endParaRPr lang="en-US" dirty="0"/>
          </a:p>
          <a:p>
            <a:r>
              <a:rPr lang="en-US" dirty="0"/>
              <a:t>If one is able to identify these risky loan applicants, then such loans can be reduced thereby cutting down the amount of credit loss. Identification of such applicants using EDA is the aim of this case study.</a:t>
            </a:r>
          </a:p>
          <a:p>
            <a:pPr>
              <a:buNone/>
            </a:pPr>
            <a:endParaRPr lang="en-US" dirty="0"/>
          </a:p>
          <a:p>
            <a:r>
              <a:rPr lang="en-US" dirty="0"/>
              <a:t>In other words, the company wants to understand the </a:t>
            </a:r>
            <a:r>
              <a:rPr lang="en-US" b="1" dirty="0"/>
              <a:t>driving factors (or driver variables) </a:t>
            </a:r>
            <a:r>
              <a:rPr lang="en-US" dirty="0"/>
              <a:t>behind loan default, i.e. the variables which are strong indicators of default.  The company can </a:t>
            </a:r>
            <a:r>
              <a:rPr lang="en-US" dirty="0" smtClean="0"/>
              <a:t>utilize </a:t>
            </a:r>
            <a:r>
              <a:rPr lang="en-US" dirty="0"/>
              <a:t>this knowledge for its portfolio and risk assessment. </a:t>
            </a:r>
            <a:endParaRPr lang="en-US" dirty="0" smtClean="0"/>
          </a:p>
          <a:p>
            <a:pPr>
              <a:buNone/>
            </a:pPr>
            <a:r>
              <a:rPr lang="en-US" dirty="0"/>
              <a:t/>
            </a:r>
            <a:br>
              <a:rPr lang="en-US" dirty="0"/>
            </a:b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Home Ownership and Verification Status</a:t>
            </a:r>
            <a:endParaRPr lang="en-US" sz="3200" dirty="0"/>
          </a:p>
        </p:txBody>
      </p:sp>
      <p:pic>
        <p:nvPicPr>
          <p:cNvPr id="28674" name="Picture 2"/>
          <p:cNvPicPr>
            <a:picLocks noGrp="1" noChangeAspect="1" noChangeArrowheads="1"/>
          </p:cNvPicPr>
          <p:nvPr>
            <p:ph idx="1"/>
          </p:nvPr>
        </p:nvPicPr>
        <p:blipFill>
          <a:blip r:embed="rId2"/>
          <a:srcRect/>
          <a:stretch>
            <a:fillRect/>
          </a:stretch>
        </p:blipFill>
        <p:spPr bwMode="auto">
          <a:xfrm>
            <a:off x="4714876" y="1500174"/>
            <a:ext cx="4341338" cy="4525963"/>
          </a:xfrm>
          <a:prstGeom prst="rect">
            <a:avLst/>
          </a:prstGeom>
          <a:noFill/>
          <a:ln w="9525">
            <a:noFill/>
            <a:miter lim="800000"/>
            <a:headEnd/>
            <a:tailEnd/>
          </a:ln>
          <a:effectLst/>
        </p:spPr>
      </p:pic>
      <p:sp>
        <p:nvSpPr>
          <p:cNvPr id="5" name="TextBox 4"/>
          <p:cNvSpPr txBox="1"/>
          <p:nvPr/>
        </p:nvSpPr>
        <p:spPr>
          <a:xfrm>
            <a:off x="642910" y="1785926"/>
            <a:ext cx="3929090" cy="2800767"/>
          </a:xfrm>
          <a:prstGeom prst="rect">
            <a:avLst/>
          </a:prstGeom>
          <a:noFill/>
        </p:spPr>
        <p:txBody>
          <a:bodyPr wrap="square" rtlCol="0">
            <a:spAutoFit/>
          </a:bodyPr>
          <a:lstStyle/>
          <a:p>
            <a:pPr>
              <a:buFont typeface="Arial" pitchFamily="34" charset="0"/>
              <a:buChar char="•"/>
            </a:pPr>
            <a:r>
              <a:rPr lang="en-US" sz="1600" dirty="0" smtClean="0"/>
              <a:t> Individuals who are not verified and are renting show a strong tendency to repay their loans but also have a strong likelihood of being charged off.</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For ongoing loans, individuals who are verified and have a mortgage or are renting are riskier.</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These verified individuals are most likely to default on their loans.</a:t>
            </a:r>
            <a:endParaRPr lang="en-US" sz="16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Home Ownership and Purpose</a:t>
            </a:r>
            <a:endParaRPr lang="en-US" sz="3200" dirty="0"/>
          </a:p>
        </p:txBody>
      </p:sp>
      <p:pic>
        <p:nvPicPr>
          <p:cNvPr id="29698" name="Picture 2"/>
          <p:cNvPicPr>
            <a:picLocks noGrp="1" noChangeAspect="1" noChangeArrowheads="1"/>
          </p:cNvPicPr>
          <p:nvPr>
            <p:ph idx="1"/>
          </p:nvPr>
        </p:nvPicPr>
        <p:blipFill>
          <a:blip r:embed="rId2"/>
          <a:srcRect/>
          <a:stretch>
            <a:fillRect/>
          </a:stretch>
        </p:blipFill>
        <p:spPr bwMode="auto">
          <a:xfrm>
            <a:off x="4643438" y="1500174"/>
            <a:ext cx="4383372" cy="4525963"/>
          </a:xfrm>
          <a:prstGeom prst="rect">
            <a:avLst/>
          </a:prstGeom>
          <a:noFill/>
          <a:ln w="9525">
            <a:noFill/>
            <a:miter lim="800000"/>
            <a:headEnd/>
            <a:tailEnd/>
          </a:ln>
          <a:effectLst/>
        </p:spPr>
      </p:pic>
      <p:sp>
        <p:nvSpPr>
          <p:cNvPr id="5" name="TextBox 4"/>
          <p:cNvSpPr txBox="1"/>
          <p:nvPr/>
        </p:nvSpPr>
        <p:spPr>
          <a:xfrm>
            <a:off x="642910" y="1643050"/>
            <a:ext cx="3929090" cy="3046988"/>
          </a:xfrm>
          <a:prstGeom prst="rect">
            <a:avLst/>
          </a:prstGeom>
          <a:noFill/>
        </p:spPr>
        <p:txBody>
          <a:bodyPr wrap="square" rtlCol="0">
            <a:spAutoFit/>
          </a:bodyPr>
          <a:lstStyle/>
          <a:p>
            <a:pPr>
              <a:buFont typeface="Arial" pitchFamily="34" charset="0"/>
              <a:buChar char="•"/>
            </a:pPr>
            <a:r>
              <a:rPr lang="en-US" sz="1600" dirty="0" smtClean="0"/>
              <a:t> Individuals who have applied for debt consolidation and are renting show a strong tendency to repay their loans but also have a strong likelihood of being charged off.</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For ongoing loans, individuals who are renting and took a loan for debt consolidation are more likely to default.</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Individuals with a mortgage who took a loan for debt consolidation have a small probability of defaulting.</a:t>
            </a:r>
            <a:endParaRPr lang="en-US" sz="16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Home Ownership and Annual Income</a:t>
            </a:r>
            <a:endParaRPr lang="en-US" sz="3200" dirty="0"/>
          </a:p>
        </p:txBody>
      </p:sp>
      <p:pic>
        <p:nvPicPr>
          <p:cNvPr id="30722" name="Picture 2"/>
          <p:cNvPicPr>
            <a:picLocks noGrp="1" noChangeAspect="1" noChangeArrowheads="1"/>
          </p:cNvPicPr>
          <p:nvPr>
            <p:ph idx="1"/>
          </p:nvPr>
        </p:nvPicPr>
        <p:blipFill>
          <a:blip r:embed="rId2"/>
          <a:srcRect/>
          <a:stretch>
            <a:fillRect/>
          </a:stretch>
        </p:blipFill>
        <p:spPr bwMode="auto">
          <a:xfrm>
            <a:off x="4714876" y="1571612"/>
            <a:ext cx="4331242" cy="4525963"/>
          </a:xfrm>
          <a:prstGeom prst="rect">
            <a:avLst/>
          </a:prstGeom>
          <a:noFill/>
          <a:ln w="9525">
            <a:noFill/>
            <a:miter lim="800000"/>
            <a:headEnd/>
            <a:tailEnd/>
          </a:ln>
          <a:effectLst/>
        </p:spPr>
      </p:pic>
      <p:sp>
        <p:nvSpPr>
          <p:cNvPr id="5" name="TextBox 4"/>
          <p:cNvSpPr txBox="1"/>
          <p:nvPr/>
        </p:nvSpPr>
        <p:spPr>
          <a:xfrm>
            <a:off x="571472" y="1785926"/>
            <a:ext cx="3929090" cy="1569660"/>
          </a:xfrm>
          <a:prstGeom prst="rect">
            <a:avLst/>
          </a:prstGeom>
          <a:noFill/>
        </p:spPr>
        <p:txBody>
          <a:bodyPr wrap="square" rtlCol="0">
            <a:spAutoFit/>
          </a:bodyPr>
          <a:lstStyle/>
          <a:p>
            <a:pPr>
              <a:buFont typeface="Arial" pitchFamily="34" charset="0"/>
              <a:buChar char="•"/>
            </a:pPr>
            <a:r>
              <a:rPr lang="en-US" sz="1600" dirty="0" smtClean="0"/>
              <a:t> Individuals earning 50k-100k (rented) are likely to repay the loan but also have a strong likelihood of experiencing a charge-off.</a:t>
            </a:r>
          </a:p>
          <a:p>
            <a:pPr>
              <a:buFont typeface="Arial" pitchFamily="34" charset="0"/>
              <a:buChar char="•"/>
            </a:pPr>
            <a:endParaRPr lang="en-US" sz="1600" dirty="0"/>
          </a:p>
          <a:p>
            <a:pPr>
              <a:buFont typeface="Arial" pitchFamily="34" charset="0"/>
              <a:buChar char="•"/>
            </a:pPr>
            <a:r>
              <a:rPr lang="en-US" sz="1600" dirty="0" smtClean="0"/>
              <a:t> Individuals earning 10k-50k (rented) are riskier and more likely to default on the loan.</a:t>
            </a:r>
            <a:endParaRPr lang="en-US" sz="16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Verification Status and Purpose</a:t>
            </a:r>
            <a:endParaRPr lang="en-US" sz="3200" dirty="0"/>
          </a:p>
        </p:txBody>
      </p:sp>
      <p:pic>
        <p:nvPicPr>
          <p:cNvPr id="31746" name="Picture 2"/>
          <p:cNvPicPr>
            <a:picLocks noGrp="1" noChangeAspect="1" noChangeArrowheads="1"/>
          </p:cNvPicPr>
          <p:nvPr>
            <p:ph idx="1"/>
          </p:nvPr>
        </p:nvPicPr>
        <p:blipFill>
          <a:blip r:embed="rId2"/>
          <a:srcRect/>
          <a:stretch>
            <a:fillRect/>
          </a:stretch>
        </p:blipFill>
        <p:spPr bwMode="auto">
          <a:xfrm>
            <a:off x="4749605" y="1500174"/>
            <a:ext cx="4394395" cy="4525963"/>
          </a:xfrm>
          <a:prstGeom prst="rect">
            <a:avLst/>
          </a:prstGeom>
          <a:noFill/>
          <a:ln w="9525">
            <a:noFill/>
            <a:miter lim="800000"/>
            <a:headEnd/>
            <a:tailEnd/>
          </a:ln>
          <a:effectLst/>
        </p:spPr>
      </p:pic>
      <p:sp>
        <p:nvSpPr>
          <p:cNvPr id="5" name="TextBox 4"/>
          <p:cNvSpPr txBox="1"/>
          <p:nvPr/>
        </p:nvSpPr>
        <p:spPr>
          <a:xfrm>
            <a:off x="571472" y="1571612"/>
            <a:ext cx="4000528" cy="2800767"/>
          </a:xfrm>
          <a:prstGeom prst="rect">
            <a:avLst/>
          </a:prstGeom>
          <a:noFill/>
        </p:spPr>
        <p:txBody>
          <a:bodyPr wrap="square" rtlCol="0">
            <a:spAutoFit/>
          </a:bodyPr>
          <a:lstStyle/>
          <a:p>
            <a:pPr>
              <a:buFont typeface="Arial" pitchFamily="34" charset="0"/>
              <a:buChar char="•"/>
            </a:pPr>
            <a:r>
              <a:rPr lang="en-US" sz="1600" dirty="0" smtClean="0"/>
              <a:t> Individuals who took a loan for debt consolidation and are not verified show a stronger tendency to repay the loan.</a:t>
            </a:r>
          </a:p>
          <a:p>
            <a:pPr>
              <a:buFont typeface="Arial" pitchFamily="34" charset="0"/>
              <a:buChar char="•"/>
            </a:pPr>
            <a:endParaRPr lang="en-US" sz="1600" dirty="0"/>
          </a:p>
          <a:p>
            <a:pPr>
              <a:buFont typeface="Arial" pitchFamily="34" charset="0"/>
              <a:buChar char="•"/>
            </a:pPr>
            <a:r>
              <a:rPr lang="en-US" sz="1600" dirty="0" smtClean="0"/>
              <a:t>Individuals who applied for debt consolidation and are verified are more likely to be charged off.</a:t>
            </a:r>
          </a:p>
          <a:p>
            <a:pPr>
              <a:buFont typeface="Arial" pitchFamily="34" charset="0"/>
              <a:buChar char="•"/>
            </a:pPr>
            <a:endParaRPr lang="en-US" sz="1600" dirty="0"/>
          </a:p>
          <a:p>
            <a:pPr>
              <a:buFont typeface="Arial" pitchFamily="34" charset="0"/>
              <a:buChar char="•"/>
            </a:pPr>
            <a:r>
              <a:rPr lang="en-US" sz="1600" dirty="0" smtClean="0"/>
              <a:t>Verified individuals with ongoing loans for debt consolidation are riskier and more likely to default.</a:t>
            </a:r>
            <a:endParaRPr lang="en-US" sz="16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Verification Status and Annual Income</a:t>
            </a:r>
            <a:endParaRPr lang="en-US" sz="3200" dirty="0"/>
          </a:p>
        </p:txBody>
      </p:sp>
      <p:pic>
        <p:nvPicPr>
          <p:cNvPr id="32770" name="Picture 2"/>
          <p:cNvPicPr>
            <a:picLocks noGrp="1" noChangeAspect="1" noChangeArrowheads="1"/>
          </p:cNvPicPr>
          <p:nvPr>
            <p:ph idx="1"/>
          </p:nvPr>
        </p:nvPicPr>
        <p:blipFill>
          <a:blip r:embed="rId2"/>
          <a:srcRect/>
          <a:stretch>
            <a:fillRect/>
          </a:stretch>
        </p:blipFill>
        <p:spPr bwMode="auto">
          <a:xfrm>
            <a:off x="4807056" y="1571612"/>
            <a:ext cx="4336944" cy="4525963"/>
          </a:xfrm>
          <a:prstGeom prst="rect">
            <a:avLst/>
          </a:prstGeom>
          <a:noFill/>
          <a:ln w="9525">
            <a:noFill/>
            <a:miter lim="800000"/>
            <a:headEnd/>
            <a:tailEnd/>
          </a:ln>
          <a:effectLst/>
        </p:spPr>
      </p:pic>
      <p:sp>
        <p:nvSpPr>
          <p:cNvPr id="5" name="TextBox 4"/>
          <p:cNvSpPr txBox="1"/>
          <p:nvPr/>
        </p:nvSpPr>
        <p:spPr>
          <a:xfrm>
            <a:off x="571472" y="1643050"/>
            <a:ext cx="4071966" cy="3785652"/>
          </a:xfrm>
          <a:prstGeom prst="rect">
            <a:avLst/>
          </a:prstGeom>
          <a:noFill/>
        </p:spPr>
        <p:txBody>
          <a:bodyPr wrap="square" rtlCol="0">
            <a:spAutoFit/>
          </a:bodyPr>
          <a:lstStyle/>
          <a:p>
            <a:pPr>
              <a:buFont typeface="Arial" pitchFamily="34" charset="0"/>
              <a:buChar char="•"/>
            </a:pPr>
            <a:r>
              <a:rPr lang="en-US" sz="1600" dirty="0" smtClean="0"/>
              <a:t> Individuals with an annual income of 10k-50k and 50k-100k (not verified) show a stronger tendency to repay the loan.</a:t>
            </a:r>
          </a:p>
          <a:p>
            <a:pPr>
              <a:buFont typeface="Arial" pitchFamily="34" charset="0"/>
              <a:buChar char="•"/>
            </a:pPr>
            <a:endParaRPr lang="en-US" sz="1600" dirty="0"/>
          </a:p>
          <a:p>
            <a:pPr>
              <a:buFont typeface="Arial" pitchFamily="34" charset="0"/>
              <a:buChar char="•"/>
            </a:pPr>
            <a:r>
              <a:rPr lang="en-US" sz="1600" dirty="0" smtClean="0"/>
              <a:t>However, individuals with an income of 10k-50k (not verified) also have a strong likelihood of being charged off.</a:t>
            </a:r>
          </a:p>
          <a:p>
            <a:pPr>
              <a:buFont typeface="Arial" pitchFamily="34" charset="0"/>
              <a:buChar char="•"/>
            </a:pPr>
            <a:endParaRPr lang="en-US" sz="1600" dirty="0"/>
          </a:p>
          <a:p>
            <a:pPr>
              <a:buFont typeface="Arial" pitchFamily="34" charset="0"/>
              <a:buChar char="•"/>
            </a:pPr>
            <a:r>
              <a:rPr lang="en-US" sz="1600" dirty="0" smtClean="0"/>
              <a:t>Verified individuals with ongoing loans and an income of 10k-100k are riskier and more likely to default.</a:t>
            </a:r>
          </a:p>
          <a:p>
            <a:pPr>
              <a:buFont typeface="Arial" pitchFamily="34" charset="0"/>
              <a:buChar char="•"/>
            </a:pPr>
            <a:endParaRPr lang="en-US" sz="1600" dirty="0"/>
          </a:p>
          <a:p>
            <a:pPr>
              <a:buFont typeface="Arial" pitchFamily="34" charset="0"/>
              <a:buChar char="•"/>
            </a:pPr>
            <a:r>
              <a:rPr lang="en-US" sz="1600" dirty="0" smtClean="0"/>
              <a:t>Source-verified individuals with an income of 10k-50k are also considered riskier and likely to default.</a:t>
            </a:r>
            <a:endParaRPr lang="en-US" sz="16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Purpose and Loan Amount</a:t>
            </a:r>
            <a:endParaRPr lang="en-US" sz="3200" dirty="0"/>
          </a:p>
        </p:txBody>
      </p:sp>
      <p:pic>
        <p:nvPicPr>
          <p:cNvPr id="33794" name="Picture 2"/>
          <p:cNvPicPr>
            <a:picLocks noGrp="1" noChangeAspect="1" noChangeArrowheads="1"/>
          </p:cNvPicPr>
          <p:nvPr>
            <p:ph idx="1"/>
          </p:nvPr>
        </p:nvPicPr>
        <p:blipFill>
          <a:blip r:embed="rId2"/>
          <a:srcRect/>
          <a:stretch>
            <a:fillRect/>
          </a:stretch>
        </p:blipFill>
        <p:spPr bwMode="auto">
          <a:xfrm>
            <a:off x="4643438" y="1500174"/>
            <a:ext cx="4352293" cy="5072098"/>
          </a:xfrm>
          <a:prstGeom prst="rect">
            <a:avLst/>
          </a:prstGeom>
          <a:noFill/>
          <a:ln w="9525">
            <a:noFill/>
            <a:miter lim="800000"/>
            <a:headEnd/>
            <a:tailEnd/>
          </a:ln>
          <a:effectLst/>
        </p:spPr>
      </p:pic>
      <p:sp>
        <p:nvSpPr>
          <p:cNvPr id="5" name="TextBox 4"/>
          <p:cNvSpPr txBox="1"/>
          <p:nvPr/>
        </p:nvSpPr>
        <p:spPr>
          <a:xfrm>
            <a:off x="571472" y="1785926"/>
            <a:ext cx="3929090" cy="2800767"/>
          </a:xfrm>
          <a:prstGeom prst="rect">
            <a:avLst/>
          </a:prstGeom>
          <a:noFill/>
        </p:spPr>
        <p:txBody>
          <a:bodyPr wrap="square" rtlCol="0">
            <a:spAutoFit/>
          </a:bodyPr>
          <a:lstStyle/>
          <a:p>
            <a:pPr>
              <a:buFont typeface="Arial" pitchFamily="34" charset="0"/>
              <a:buChar char="•"/>
            </a:pPr>
            <a:r>
              <a:rPr lang="en-US" sz="1600" dirty="0"/>
              <a:t> </a:t>
            </a:r>
            <a:r>
              <a:rPr lang="en-US" sz="1600" dirty="0" smtClean="0"/>
              <a:t>Individuals earning 50k-100k who took a loan for debt consolidation tend to repay the loan.</a:t>
            </a:r>
          </a:p>
          <a:p>
            <a:pPr>
              <a:buFont typeface="Arial" pitchFamily="34" charset="0"/>
              <a:buChar char="•"/>
            </a:pPr>
            <a:endParaRPr lang="en-US" sz="1600" dirty="0"/>
          </a:p>
          <a:p>
            <a:pPr>
              <a:buFont typeface="Arial" pitchFamily="34" charset="0"/>
              <a:buChar char="•"/>
            </a:pPr>
            <a:r>
              <a:rPr lang="en-US" sz="1600" dirty="0" smtClean="0"/>
              <a:t>Despite this, they also have a strong likelihood of being charged off.</a:t>
            </a:r>
          </a:p>
          <a:p>
            <a:pPr>
              <a:buFont typeface="Arial" pitchFamily="34" charset="0"/>
              <a:buChar char="•"/>
            </a:pPr>
            <a:endParaRPr lang="en-US" sz="1600" dirty="0"/>
          </a:p>
          <a:p>
            <a:pPr>
              <a:buFont typeface="Arial" pitchFamily="34" charset="0"/>
              <a:buChar char="•"/>
            </a:pPr>
            <a:r>
              <a:rPr lang="en-US" sz="1600" dirty="0" smtClean="0"/>
              <a:t>Individuals with ongoing loans for debt consolidation and an annual income of 4k-10k are riskier and more likely to default</a:t>
            </a:r>
          </a:p>
          <a:p>
            <a:endParaRPr lang="en-US" sz="16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Interest Rate and Term</a:t>
            </a:r>
            <a:endParaRPr lang="en-US" sz="3200" dirty="0"/>
          </a:p>
        </p:txBody>
      </p:sp>
      <p:pic>
        <p:nvPicPr>
          <p:cNvPr id="34818" name="Picture 2"/>
          <p:cNvPicPr>
            <a:picLocks noGrp="1" noChangeAspect="1" noChangeArrowheads="1"/>
          </p:cNvPicPr>
          <p:nvPr>
            <p:ph idx="1"/>
          </p:nvPr>
        </p:nvPicPr>
        <p:blipFill>
          <a:blip r:embed="rId2"/>
          <a:srcRect/>
          <a:stretch>
            <a:fillRect/>
          </a:stretch>
        </p:blipFill>
        <p:spPr bwMode="auto">
          <a:xfrm>
            <a:off x="1071538" y="3429000"/>
            <a:ext cx="6291362" cy="3197229"/>
          </a:xfrm>
          <a:prstGeom prst="rect">
            <a:avLst/>
          </a:prstGeom>
          <a:noFill/>
          <a:ln w="9525">
            <a:noFill/>
            <a:miter lim="800000"/>
            <a:headEnd/>
            <a:tailEnd/>
          </a:ln>
          <a:effectLst/>
        </p:spPr>
      </p:pic>
      <p:sp>
        <p:nvSpPr>
          <p:cNvPr id="5" name="TextBox 4"/>
          <p:cNvSpPr txBox="1"/>
          <p:nvPr/>
        </p:nvSpPr>
        <p:spPr>
          <a:xfrm>
            <a:off x="571472" y="1214422"/>
            <a:ext cx="7715304" cy="2308324"/>
          </a:xfrm>
          <a:prstGeom prst="rect">
            <a:avLst/>
          </a:prstGeom>
          <a:noFill/>
        </p:spPr>
        <p:txBody>
          <a:bodyPr wrap="square" rtlCol="0">
            <a:spAutoFit/>
          </a:bodyPr>
          <a:lstStyle/>
          <a:p>
            <a:pPr>
              <a:buFont typeface="Arial" pitchFamily="34" charset="0"/>
              <a:buChar char="•"/>
            </a:pPr>
            <a:r>
              <a:rPr lang="en-US" sz="1600" dirty="0" smtClean="0"/>
              <a:t> Loans with a 36-month term typically have lower interest rates compared to 60-month term loans.</a:t>
            </a:r>
          </a:p>
          <a:p>
            <a:pPr>
              <a:buFont typeface="Arial" pitchFamily="34" charset="0"/>
              <a:buChar char="•"/>
            </a:pPr>
            <a:endParaRPr lang="en-US" sz="1600" dirty="0"/>
          </a:p>
          <a:p>
            <a:pPr>
              <a:buFont typeface="Arial" pitchFamily="34" charset="0"/>
              <a:buChar char="•"/>
            </a:pPr>
            <a:r>
              <a:rPr lang="en-US" sz="1600" dirty="0" smtClean="0"/>
              <a:t> "Charged Off" loans generally carry slightly higher interest rates than "Fully Paid" and "Current" loans, indicating a potential link between higher interest rates and loan default risk.</a:t>
            </a:r>
          </a:p>
          <a:p>
            <a:pPr>
              <a:buFont typeface="Arial" pitchFamily="34" charset="0"/>
              <a:buChar char="•"/>
            </a:pPr>
            <a:endParaRPr lang="en-US" sz="1600" dirty="0"/>
          </a:p>
          <a:p>
            <a:pPr>
              <a:buFont typeface="Arial" pitchFamily="34" charset="0"/>
              <a:buChar char="•"/>
            </a:pPr>
            <a:r>
              <a:rPr lang="en-US" sz="1600" dirty="0" smtClean="0"/>
              <a:t> Loans with higher interest rates, especially those with 60-month terms, are riskier and have a higher likelihood of default.</a:t>
            </a:r>
            <a:endParaRPr lang="en-US" sz="16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Interest Rate and Grade</a:t>
            </a:r>
            <a:endParaRPr lang="en-US" sz="3200" dirty="0"/>
          </a:p>
        </p:txBody>
      </p:sp>
      <p:pic>
        <p:nvPicPr>
          <p:cNvPr id="35842" name="Picture 2"/>
          <p:cNvPicPr>
            <a:picLocks noGrp="1" noChangeAspect="1" noChangeArrowheads="1"/>
          </p:cNvPicPr>
          <p:nvPr>
            <p:ph idx="1"/>
          </p:nvPr>
        </p:nvPicPr>
        <p:blipFill>
          <a:blip r:embed="rId2"/>
          <a:srcRect/>
          <a:stretch>
            <a:fillRect/>
          </a:stretch>
        </p:blipFill>
        <p:spPr bwMode="auto">
          <a:xfrm>
            <a:off x="1714480" y="3732209"/>
            <a:ext cx="5786478" cy="3125791"/>
          </a:xfrm>
          <a:prstGeom prst="rect">
            <a:avLst/>
          </a:prstGeom>
          <a:noFill/>
          <a:ln w="9525">
            <a:noFill/>
            <a:miter lim="800000"/>
            <a:headEnd/>
            <a:tailEnd/>
          </a:ln>
          <a:effectLst/>
        </p:spPr>
      </p:pic>
      <p:sp>
        <p:nvSpPr>
          <p:cNvPr id="5" name="TextBox 4"/>
          <p:cNvSpPr txBox="1"/>
          <p:nvPr/>
        </p:nvSpPr>
        <p:spPr>
          <a:xfrm>
            <a:off x="571472" y="1214422"/>
            <a:ext cx="8286808" cy="2554545"/>
          </a:xfrm>
          <a:prstGeom prst="rect">
            <a:avLst/>
          </a:prstGeom>
          <a:noFill/>
        </p:spPr>
        <p:txBody>
          <a:bodyPr wrap="square" rtlCol="0">
            <a:spAutoFit/>
          </a:bodyPr>
          <a:lstStyle/>
          <a:p>
            <a:pPr>
              <a:buFont typeface="Arial" pitchFamily="34" charset="0"/>
              <a:buChar char="•"/>
            </a:pPr>
            <a:r>
              <a:rPr lang="en-US" sz="1600" dirty="0" smtClean="0"/>
              <a:t> Lower-grade loans (D, E, F, G) usually come with higher interest rates compared to higher-grade loans (A, B, C).</a:t>
            </a:r>
          </a:p>
          <a:p>
            <a:pPr>
              <a:buFont typeface="Arial" pitchFamily="34" charset="0"/>
              <a:buChar char="•"/>
            </a:pPr>
            <a:endParaRPr lang="en-US" sz="1600" dirty="0"/>
          </a:p>
          <a:p>
            <a:pPr>
              <a:buFont typeface="Arial" pitchFamily="34" charset="0"/>
              <a:buChar char="•"/>
            </a:pPr>
            <a:r>
              <a:rPr lang="en-US" sz="1600" dirty="0" smtClean="0"/>
              <a:t>"Charged Off" loans across most grades tend to have slightly higher interest rates, suggesting a correlation between higher rates and default risk.</a:t>
            </a:r>
          </a:p>
          <a:p>
            <a:pPr>
              <a:buFont typeface="Arial" pitchFamily="34" charset="0"/>
              <a:buChar char="•"/>
            </a:pPr>
            <a:endParaRPr lang="en-US" sz="1600" dirty="0"/>
          </a:p>
          <a:p>
            <a:pPr>
              <a:buFont typeface="Arial" pitchFamily="34" charset="0"/>
              <a:buChar char="•"/>
            </a:pPr>
            <a:r>
              <a:rPr lang="en-US" sz="1600" dirty="0" smtClean="0"/>
              <a:t>The interest rate spread widens with lower-grade loans, reflecting greater variability and risk.</a:t>
            </a:r>
          </a:p>
          <a:p>
            <a:pPr>
              <a:buFont typeface="Arial" pitchFamily="34" charset="0"/>
              <a:buChar char="•"/>
            </a:pPr>
            <a:endParaRPr lang="en-US" sz="1600" dirty="0"/>
          </a:p>
          <a:p>
            <a:pPr>
              <a:buFont typeface="Arial" pitchFamily="34" charset="0"/>
              <a:buChar char="•"/>
            </a:pPr>
            <a:r>
              <a:rPr lang="en-US" sz="1600" dirty="0" smtClean="0"/>
              <a:t>Approving lower-grade loans with high interest rates is riskier, as they are more likely to result in defaults due to this increased variability.</a:t>
            </a:r>
            <a:endParaRPr lang="en-US" sz="16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Interest Rate and Employee Experience</a:t>
            </a:r>
            <a:endParaRPr lang="en-US" sz="3200" dirty="0"/>
          </a:p>
        </p:txBody>
      </p:sp>
      <p:pic>
        <p:nvPicPr>
          <p:cNvPr id="36866" name="Picture 2"/>
          <p:cNvPicPr>
            <a:picLocks noGrp="1" noChangeAspect="1" noChangeArrowheads="1"/>
          </p:cNvPicPr>
          <p:nvPr>
            <p:ph idx="1"/>
          </p:nvPr>
        </p:nvPicPr>
        <p:blipFill>
          <a:blip r:embed="rId2"/>
          <a:srcRect/>
          <a:stretch>
            <a:fillRect/>
          </a:stretch>
        </p:blipFill>
        <p:spPr bwMode="auto">
          <a:xfrm>
            <a:off x="1357290" y="4143381"/>
            <a:ext cx="6357982" cy="2714620"/>
          </a:xfrm>
          <a:prstGeom prst="rect">
            <a:avLst/>
          </a:prstGeom>
          <a:noFill/>
          <a:ln w="9525">
            <a:noFill/>
            <a:miter lim="800000"/>
            <a:headEnd/>
            <a:tailEnd/>
          </a:ln>
          <a:effectLst/>
        </p:spPr>
      </p:pic>
      <p:sp>
        <p:nvSpPr>
          <p:cNvPr id="5" name="TextBox 4"/>
          <p:cNvSpPr txBox="1"/>
          <p:nvPr/>
        </p:nvSpPr>
        <p:spPr>
          <a:xfrm>
            <a:off x="571472" y="1357298"/>
            <a:ext cx="7643866" cy="2800767"/>
          </a:xfrm>
          <a:prstGeom prst="rect">
            <a:avLst/>
          </a:prstGeom>
          <a:noFill/>
        </p:spPr>
        <p:txBody>
          <a:bodyPr wrap="square" rtlCol="0">
            <a:spAutoFit/>
          </a:bodyPr>
          <a:lstStyle/>
          <a:p>
            <a:pPr>
              <a:buFont typeface="Arial" pitchFamily="34" charset="0"/>
              <a:buChar char="•"/>
            </a:pPr>
            <a:r>
              <a:rPr lang="en-US" sz="1600" dirty="0" smtClean="0"/>
              <a:t> Interest rates remain consistent across different lengths of employee experience, with no significant variation based on employment duration.</a:t>
            </a:r>
          </a:p>
          <a:p>
            <a:pPr>
              <a:buFont typeface="Arial" pitchFamily="34" charset="0"/>
              <a:buChar char="•"/>
            </a:pPr>
            <a:endParaRPr lang="en-US" sz="1600" dirty="0"/>
          </a:p>
          <a:p>
            <a:pPr>
              <a:buFont typeface="Arial" pitchFamily="34" charset="0"/>
              <a:buChar char="•"/>
            </a:pPr>
            <a:r>
              <a:rPr lang="en-US" sz="1600" dirty="0" smtClean="0"/>
              <a:t>"Charged Off" loans tend to have slightly higher interest rates across most employment lengths, indicating a possible link between higher interest rates and default risk.</a:t>
            </a:r>
          </a:p>
          <a:p>
            <a:pPr>
              <a:buFont typeface="Arial" pitchFamily="34" charset="0"/>
              <a:buChar char="•"/>
            </a:pPr>
            <a:endParaRPr lang="en-US" sz="1600" dirty="0"/>
          </a:p>
          <a:p>
            <a:pPr>
              <a:buFont typeface="Arial" pitchFamily="34" charset="0"/>
              <a:buChar char="•"/>
            </a:pPr>
            <a:r>
              <a:rPr lang="en-US" sz="1600" dirty="0" smtClean="0"/>
              <a:t>The spread of interest rates is similar across all employment lengths, suggesting that employment duration doesn't significantly affect interest rate variability.</a:t>
            </a:r>
          </a:p>
          <a:p>
            <a:pPr>
              <a:buFont typeface="Arial" pitchFamily="34" charset="0"/>
              <a:buChar char="•"/>
            </a:pPr>
            <a:endParaRPr lang="en-US" sz="1600" dirty="0"/>
          </a:p>
          <a:p>
            <a:pPr>
              <a:buFont typeface="Arial" pitchFamily="34" charset="0"/>
              <a:buChar char="•"/>
            </a:pPr>
            <a:r>
              <a:rPr lang="en-US" sz="1600" dirty="0" smtClean="0"/>
              <a:t>Despite employment length not impacting risk, loans with higher interest rates are inherently riskier, regardless of how long someone has been employed.</a:t>
            </a:r>
            <a:endParaRPr lang="en-US" sz="16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Interest Rate and Home Ownership</a:t>
            </a:r>
            <a:endParaRPr lang="en-US" sz="3200" dirty="0"/>
          </a:p>
        </p:txBody>
      </p:sp>
      <p:pic>
        <p:nvPicPr>
          <p:cNvPr id="37890" name="Picture 2"/>
          <p:cNvPicPr>
            <a:picLocks noGrp="1" noChangeAspect="1" noChangeArrowheads="1"/>
          </p:cNvPicPr>
          <p:nvPr>
            <p:ph idx="1"/>
          </p:nvPr>
        </p:nvPicPr>
        <p:blipFill>
          <a:blip r:embed="rId2"/>
          <a:srcRect/>
          <a:stretch>
            <a:fillRect/>
          </a:stretch>
        </p:blipFill>
        <p:spPr bwMode="auto">
          <a:xfrm>
            <a:off x="1357290" y="4071942"/>
            <a:ext cx="6215106" cy="2786058"/>
          </a:xfrm>
          <a:prstGeom prst="rect">
            <a:avLst/>
          </a:prstGeom>
          <a:noFill/>
          <a:ln w="9525">
            <a:noFill/>
            <a:miter lim="800000"/>
            <a:headEnd/>
            <a:tailEnd/>
          </a:ln>
          <a:effectLst/>
        </p:spPr>
      </p:pic>
      <p:sp>
        <p:nvSpPr>
          <p:cNvPr id="6" name="TextBox 5"/>
          <p:cNvSpPr txBox="1"/>
          <p:nvPr/>
        </p:nvSpPr>
        <p:spPr>
          <a:xfrm>
            <a:off x="642910" y="1357298"/>
            <a:ext cx="8215370" cy="2872205"/>
          </a:xfrm>
          <a:prstGeom prst="rect">
            <a:avLst/>
          </a:prstGeom>
          <a:noFill/>
        </p:spPr>
        <p:txBody>
          <a:bodyPr wrap="square" rtlCol="0">
            <a:spAutoFit/>
          </a:bodyPr>
          <a:lstStyle/>
          <a:p>
            <a:pPr>
              <a:buFont typeface="Arial" pitchFamily="34" charset="0"/>
              <a:buChar char="•"/>
            </a:pPr>
            <a:r>
              <a:rPr lang="en-US" sz="1600" dirty="0" smtClean="0"/>
              <a:t> Interest rates remain consistent across different home ownership types, with no significant variation based on the type of home.</a:t>
            </a:r>
          </a:p>
          <a:p>
            <a:pPr>
              <a:buFont typeface="Arial" pitchFamily="34" charset="0"/>
              <a:buChar char="•"/>
            </a:pPr>
            <a:endParaRPr lang="en-US" sz="1600" dirty="0"/>
          </a:p>
          <a:p>
            <a:pPr>
              <a:buFont typeface="Arial" pitchFamily="34" charset="0"/>
              <a:buChar char="•"/>
            </a:pPr>
            <a:r>
              <a:rPr lang="en-US" sz="1600" dirty="0" smtClean="0"/>
              <a:t> "Charged Off" loans typically have slightly higher interest rates across all home ownership categories, indicating a possible connection between higher rates and default risk.</a:t>
            </a:r>
          </a:p>
          <a:p>
            <a:pPr>
              <a:buFont typeface="Arial" pitchFamily="34" charset="0"/>
              <a:buChar char="•"/>
            </a:pPr>
            <a:endParaRPr lang="en-US" sz="1600" dirty="0"/>
          </a:p>
          <a:p>
            <a:pPr>
              <a:buFont typeface="Arial" pitchFamily="34" charset="0"/>
              <a:buChar char="•"/>
            </a:pPr>
            <a:r>
              <a:rPr lang="en-US" sz="1600" dirty="0" smtClean="0"/>
              <a:t> Interest rate variation is similar across all home ownership types, suggesting that home ownership does not significantly impact interest rate differences.</a:t>
            </a:r>
          </a:p>
          <a:p>
            <a:pPr>
              <a:buFont typeface="Arial" pitchFamily="34" charset="0"/>
              <a:buChar char="•"/>
            </a:pPr>
            <a:endParaRPr lang="en-US" sz="1600" dirty="0"/>
          </a:p>
          <a:p>
            <a:pPr>
              <a:buFont typeface="Arial" pitchFamily="34" charset="0"/>
              <a:buChar char="•"/>
            </a:pPr>
            <a:r>
              <a:rPr lang="en-US" sz="1600" dirty="0" smtClean="0"/>
              <a:t> Issuing loans with higher interest rates is risky across all home ownership categories, as these rates are associated with a higher likelihood of default.</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dirty="0" smtClean="0"/>
              <a:t>Overall Loan Status</a:t>
            </a:r>
            <a:endParaRPr lang="en-US" dirty="0"/>
          </a:p>
        </p:txBody>
      </p:sp>
      <p:pic>
        <p:nvPicPr>
          <p:cNvPr id="2050" name="Picture 2"/>
          <p:cNvPicPr>
            <a:picLocks noGrp="1" noChangeAspect="1" noChangeArrowheads="1"/>
          </p:cNvPicPr>
          <p:nvPr>
            <p:ph idx="1"/>
          </p:nvPr>
        </p:nvPicPr>
        <p:blipFill>
          <a:blip r:embed="rId2"/>
          <a:srcRect/>
          <a:stretch>
            <a:fillRect/>
          </a:stretch>
        </p:blipFill>
        <p:spPr bwMode="auto">
          <a:xfrm>
            <a:off x="3428992" y="2841912"/>
            <a:ext cx="5143946" cy="4016088"/>
          </a:xfrm>
          <a:prstGeom prst="rect">
            <a:avLst/>
          </a:prstGeom>
          <a:noFill/>
          <a:ln w="9525">
            <a:noFill/>
            <a:miter lim="800000"/>
            <a:headEnd/>
            <a:tailEnd/>
          </a:ln>
          <a:effectLst/>
        </p:spPr>
      </p:pic>
      <p:sp>
        <p:nvSpPr>
          <p:cNvPr id="5" name="TextBox 4"/>
          <p:cNvSpPr txBox="1"/>
          <p:nvPr/>
        </p:nvSpPr>
        <p:spPr>
          <a:xfrm>
            <a:off x="642910" y="2000240"/>
            <a:ext cx="4071966" cy="923330"/>
          </a:xfrm>
          <a:prstGeom prst="rect">
            <a:avLst/>
          </a:prstGeom>
          <a:noFill/>
        </p:spPr>
        <p:txBody>
          <a:bodyPr wrap="square" rtlCol="0">
            <a:spAutoFit/>
          </a:bodyPr>
          <a:lstStyle/>
          <a:p>
            <a:pPr>
              <a:buFont typeface="Arial" pitchFamily="34" charset="0"/>
              <a:buChar char="•"/>
            </a:pPr>
            <a:r>
              <a:rPr lang="en-US" dirty="0"/>
              <a:t> </a:t>
            </a:r>
            <a:r>
              <a:rPr lang="en-US" dirty="0" smtClean="0"/>
              <a:t>85% individuals have paid there loans</a:t>
            </a:r>
          </a:p>
          <a:p>
            <a:pPr>
              <a:buFont typeface="Arial" pitchFamily="34" charset="0"/>
              <a:buChar char="•"/>
            </a:pPr>
            <a:r>
              <a:rPr lang="en-US" dirty="0"/>
              <a:t> </a:t>
            </a:r>
            <a:r>
              <a:rPr lang="en-US" dirty="0" smtClean="0"/>
              <a:t>15% people have been charged off</a:t>
            </a:r>
          </a:p>
          <a:p>
            <a:pPr>
              <a:buFont typeface="Arial" pitchFamily="34" charset="0"/>
              <a:buChar char="•"/>
            </a:pPr>
            <a:r>
              <a:rPr lang="en-US" dirty="0"/>
              <a:t> </a:t>
            </a:r>
            <a:r>
              <a:rPr lang="en-US" dirty="0" smtClean="0"/>
              <a:t> 5% loans are active.</a:t>
            </a: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Interest Rate and Verification Status</a:t>
            </a:r>
            <a:endParaRPr lang="en-US" sz="3200" dirty="0"/>
          </a:p>
        </p:txBody>
      </p:sp>
      <p:pic>
        <p:nvPicPr>
          <p:cNvPr id="38914" name="Picture 2"/>
          <p:cNvPicPr>
            <a:picLocks noGrp="1" noChangeAspect="1" noChangeArrowheads="1"/>
          </p:cNvPicPr>
          <p:nvPr>
            <p:ph idx="1"/>
          </p:nvPr>
        </p:nvPicPr>
        <p:blipFill>
          <a:blip r:embed="rId2"/>
          <a:srcRect/>
          <a:stretch>
            <a:fillRect/>
          </a:stretch>
        </p:blipFill>
        <p:spPr bwMode="auto">
          <a:xfrm>
            <a:off x="1428728" y="3875085"/>
            <a:ext cx="6215106" cy="2982915"/>
          </a:xfrm>
          <a:prstGeom prst="rect">
            <a:avLst/>
          </a:prstGeom>
          <a:noFill/>
          <a:ln w="9525">
            <a:noFill/>
            <a:miter lim="800000"/>
            <a:headEnd/>
            <a:tailEnd/>
          </a:ln>
          <a:effectLst/>
        </p:spPr>
      </p:pic>
      <p:sp>
        <p:nvSpPr>
          <p:cNvPr id="5" name="TextBox 4"/>
          <p:cNvSpPr txBox="1"/>
          <p:nvPr/>
        </p:nvSpPr>
        <p:spPr>
          <a:xfrm>
            <a:off x="714348" y="1571612"/>
            <a:ext cx="8143932" cy="2062103"/>
          </a:xfrm>
          <a:prstGeom prst="rect">
            <a:avLst/>
          </a:prstGeom>
          <a:noFill/>
        </p:spPr>
        <p:txBody>
          <a:bodyPr wrap="square" rtlCol="0">
            <a:spAutoFit/>
          </a:bodyPr>
          <a:lstStyle/>
          <a:p>
            <a:pPr>
              <a:buFont typeface="Arial" pitchFamily="34" charset="0"/>
              <a:buChar char="•"/>
            </a:pPr>
            <a:r>
              <a:rPr lang="en-US" sz="1600" dirty="0" smtClean="0"/>
              <a:t> Verification status strongly influences loan outcomes, with verified loans showing higher full repayment rates and lower charged-off rates.</a:t>
            </a:r>
          </a:p>
          <a:p>
            <a:pPr>
              <a:buFont typeface="Arial" pitchFamily="34" charset="0"/>
              <a:buChar char="•"/>
            </a:pPr>
            <a:endParaRPr lang="en-US" sz="1600" dirty="0"/>
          </a:p>
          <a:p>
            <a:pPr>
              <a:buFont typeface="Arial" pitchFamily="34" charset="0"/>
              <a:buChar char="•"/>
            </a:pPr>
            <a:r>
              <a:rPr lang="en-US" sz="1600" dirty="0" smtClean="0"/>
              <a:t> Verified loans typically come with lower interest rates, indicating reduced risk compared to source verified or not verified loans.</a:t>
            </a:r>
          </a:p>
          <a:p>
            <a:pPr>
              <a:buFont typeface="Arial" pitchFamily="34" charset="0"/>
              <a:buChar char="•"/>
            </a:pPr>
            <a:endParaRPr lang="en-US" sz="1600" dirty="0"/>
          </a:p>
          <a:p>
            <a:pPr>
              <a:buFont typeface="Arial" pitchFamily="34" charset="0"/>
              <a:buChar char="•"/>
            </a:pPr>
            <a:r>
              <a:rPr lang="en-US" sz="1600" dirty="0"/>
              <a:t> </a:t>
            </a:r>
            <a:r>
              <a:rPr lang="en-US" sz="1600" dirty="0" smtClean="0"/>
              <a:t>Lending to verified individuals at lower interest rates is less risky, as verification is linked to better repayment behavior.</a:t>
            </a:r>
            <a:endParaRPr lang="en-US" sz="16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Interest Rate and Purpose</a:t>
            </a:r>
            <a:endParaRPr lang="en-US" sz="3200" dirty="0"/>
          </a:p>
        </p:txBody>
      </p:sp>
      <p:pic>
        <p:nvPicPr>
          <p:cNvPr id="39938" name="Picture 2"/>
          <p:cNvPicPr>
            <a:picLocks noGrp="1" noChangeAspect="1" noChangeArrowheads="1"/>
          </p:cNvPicPr>
          <p:nvPr>
            <p:ph idx="1"/>
          </p:nvPr>
        </p:nvPicPr>
        <p:blipFill>
          <a:blip r:embed="rId2"/>
          <a:srcRect/>
          <a:stretch>
            <a:fillRect/>
          </a:stretch>
        </p:blipFill>
        <p:spPr bwMode="auto">
          <a:xfrm>
            <a:off x="928662" y="3500438"/>
            <a:ext cx="6786610" cy="3357562"/>
          </a:xfrm>
          <a:prstGeom prst="rect">
            <a:avLst/>
          </a:prstGeom>
          <a:noFill/>
          <a:ln w="9525">
            <a:noFill/>
            <a:miter lim="800000"/>
            <a:headEnd/>
            <a:tailEnd/>
          </a:ln>
          <a:effectLst/>
        </p:spPr>
      </p:pic>
      <p:sp>
        <p:nvSpPr>
          <p:cNvPr id="5" name="TextBox 4"/>
          <p:cNvSpPr txBox="1"/>
          <p:nvPr/>
        </p:nvSpPr>
        <p:spPr>
          <a:xfrm>
            <a:off x="714348" y="1500174"/>
            <a:ext cx="7572428" cy="2062103"/>
          </a:xfrm>
          <a:prstGeom prst="rect">
            <a:avLst/>
          </a:prstGeom>
          <a:noFill/>
        </p:spPr>
        <p:txBody>
          <a:bodyPr wrap="square" rtlCol="0">
            <a:spAutoFit/>
          </a:bodyPr>
          <a:lstStyle/>
          <a:p>
            <a:pPr>
              <a:buFont typeface="Arial" pitchFamily="34" charset="0"/>
              <a:buChar char="•"/>
            </a:pPr>
            <a:r>
              <a:rPr lang="en-US" sz="1600" dirty="0" smtClean="0"/>
              <a:t> Interest rates differ across loan purposes, with car loans generally having the lowest rates and home loans higher rates.</a:t>
            </a:r>
          </a:p>
          <a:p>
            <a:pPr>
              <a:buFont typeface="Arial" pitchFamily="34" charset="0"/>
              <a:buChar char="•"/>
            </a:pPr>
            <a:endParaRPr lang="en-US" sz="1600" dirty="0"/>
          </a:p>
          <a:p>
            <a:pPr>
              <a:buFont typeface="Arial" pitchFamily="34" charset="0"/>
              <a:buChar char="•"/>
            </a:pPr>
            <a:r>
              <a:rPr lang="en-US" sz="1600" dirty="0" smtClean="0"/>
              <a:t>"Charged Off" loans typically have higher interest rates across all purposes, indicating a link between higher rates and default risk.</a:t>
            </a:r>
          </a:p>
          <a:p>
            <a:pPr>
              <a:buFont typeface="Arial" pitchFamily="34" charset="0"/>
              <a:buChar char="•"/>
            </a:pPr>
            <a:endParaRPr lang="en-US" sz="1600" dirty="0"/>
          </a:p>
          <a:p>
            <a:pPr>
              <a:buFont typeface="Arial" pitchFamily="34" charset="0"/>
              <a:buChar char="•"/>
            </a:pPr>
            <a:r>
              <a:rPr lang="en-US" sz="1600" dirty="0" smtClean="0"/>
              <a:t>Loan purposes with higher interest rates, such as home improvement or small business, are riskier and more likely to default.</a:t>
            </a:r>
            <a:endParaRPr lang="en-US" sz="16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Interest Rate and Annual Income</a:t>
            </a:r>
            <a:endParaRPr lang="en-US" sz="3200" dirty="0"/>
          </a:p>
        </p:txBody>
      </p:sp>
      <p:pic>
        <p:nvPicPr>
          <p:cNvPr id="40962" name="Picture 2"/>
          <p:cNvPicPr>
            <a:picLocks noGrp="1" noChangeAspect="1" noChangeArrowheads="1"/>
          </p:cNvPicPr>
          <p:nvPr>
            <p:ph idx="1"/>
          </p:nvPr>
        </p:nvPicPr>
        <p:blipFill>
          <a:blip r:embed="rId2"/>
          <a:srcRect/>
          <a:stretch>
            <a:fillRect/>
          </a:stretch>
        </p:blipFill>
        <p:spPr bwMode="auto">
          <a:xfrm>
            <a:off x="1000100" y="3714752"/>
            <a:ext cx="6963499" cy="3143248"/>
          </a:xfrm>
          <a:prstGeom prst="rect">
            <a:avLst/>
          </a:prstGeom>
          <a:noFill/>
          <a:ln w="9525">
            <a:noFill/>
            <a:miter lim="800000"/>
            <a:headEnd/>
            <a:tailEnd/>
          </a:ln>
          <a:effectLst/>
        </p:spPr>
      </p:pic>
      <p:sp>
        <p:nvSpPr>
          <p:cNvPr id="5" name="TextBox 4"/>
          <p:cNvSpPr txBox="1"/>
          <p:nvPr/>
        </p:nvSpPr>
        <p:spPr>
          <a:xfrm>
            <a:off x="642910" y="1643050"/>
            <a:ext cx="7786742" cy="2062103"/>
          </a:xfrm>
          <a:prstGeom prst="rect">
            <a:avLst/>
          </a:prstGeom>
          <a:noFill/>
        </p:spPr>
        <p:txBody>
          <a:bodyPr wrap="square" rtlCol="0">
            <a:spAutoFit/>
          </a:bodyPr>
          <a:lstStyle/>
          <a:p>
            <a:pPr>
              <a:buFont typeface="Arial" pitchFamily="34" charset="0"/>
              <a:buChar char="•"/>
            </a:pPr>
            <a:r>
              <a:rPr lang="en-US" sz="1600" dirty="0" smtClean="0"/>
              <a:t> Interest rates generally rise with annual income, except within the 1M-6M range, where they stabilize.</a:t>
            </a:r>
          </a:p>
          <a:p>
            <a:pPr>
              <a:buFont typeface="Arial" pitchFamily="34" charset="0"/>
              <a:buChar char="•"/>
            </a:pPr>
            <a:endParaRPr lang="en-US" sz="1600" dirty="0"/>
          </a:p>
          <a:p>
            <a:pPr>
              <a:buFont typeface="Arial" pitchFamily="34" charset="0"/>
              <a:buChar char="•"/>
            </a:pPr>
            <a:r>
              <a:rPr lang="en-US" sz="1600" dirty="0" smtClean="0"/>
              <a:t>"Charged Off" loans consistently have higher interest rates across all income levels, indicating a link between higher rates and default risk.</a:t>
            </a:r>
          </a:p>
          <a:p>
            <a:pPr>
              <a:buFont typeface="Arial" pitchFamily="34" charset="0"/>
              <a:buChar char="•"/>
            </a:pPr>
            <a:endParaRPr lang="en-US" sz="1600" dirty="0"/>
          </a:p>
          <a:p>
            <a:pPr>
              <a:buFont typeface="Arial" pitchFamily="34" charset="0"/>
              <a:buChar char="•"/>
            </a:pPr>
            <a:r>
              <a:rPr lang="en-US" sz="1600" dirty="0" smtClean="0"/>
              <a:t>Loans with higher interest rates are riskier across all income ranges, with increased default risk, particularly in lower income brackets.</a:t>
            </a:r>
            <a:endParaRPr lang="en-US" sz="16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Debt to Income Ratio (DTI) and Term</a:t>
            </a:r>
            <a:endParaRPr lang="en-US" sz="3200" dirty="0"/>
          </a:p>
        </p:txBody>
      </p:sp>
      <p:pic>
        <p:nvPicPr>
          <p:cNvPr id="41986" name="Picture 2"/>
          <p:cNvPicPr>
            <a:picLocks noGrp="1" noChangeAspect="1" noChangeArrowheads="1"/>
          </p:cNvPicPr>
          <p:nvPr>
            <p:ph idx="1"/>
          </p:nvPr>
        </p:nvPicPr>
        <p:blipFill>
          <a:blip r:embed="rId2"/>
          <a:srcRect/>
          <a:stretch>
            <a:fillRect/>
          </a:stretch>
        </p:blipFill>
        <p:spPr bwMode="auto">
          <a:xfrm>
            <a:off x="857224" y="3660771"/>
            <a:ext cx="7021528" cy="3197229"/>
          </a:xfrm>
          <a:prstGeom prst="rect">
            <a:avLst/>
          </a:prstGeom>
          <a:noFill/>
          <a:ln w="9525">
            <a:noFill/>
            <a:miter lim="800000"/>
            <a:headEnd/>
            <a:tailEnd/>
          </a:ln>
          <a:effectLst/>
        </p:spPr>
      </p:pic>
      <p:sp>
        <p:nvSpPr>
          <p:cNvPr id="5" name="TextBox 4"/>
          <p:cNvSpPr txBox="1"/>
          <p:nvPr/>
        </p:nvSpPr>
        <p:spPr>
          <a:xfrm>
            <a:off x="642910" y="1643050"/>
            <a:ext cx="8001056" cy="2062103"/>
          </a:xfrm>
          <a:prstGeom prst="rect">
            <a:avLst/>
          </a:prstGeom>
          <a:noFill/>
        </p:spPr>
        <p:txBody>
          <a:bodyPr wrap="square" rtlCol="0">
            <a:spAutoFit/>
          </a:bodyPr>
          <a:lstStyle/>
          <a:p>
            <a:pPr>
              <a:buFont typeface="Arial" pitchFamily="34" charset="0"/>
              <a:buChar char="•"/>
            </a:pPr>
            <a:r>
              <a:rPr lang="en-US" sz="1600" dirty="0" smtClean="0"/>
              <a:t> Loans with a 36-month term typically have lower DTI ratios compared to 60-month term loans.</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"Charged Off" loans generally exhibit higher DTI ratios across both terms, indicating a link between higher DTI and default risk.</a:t>
            </a:r>
          </a:p>
          <a:p>
            <a:pPr>
              <a:buFont typeface="Arial" pitchFamily="34" charset="0"/>
              <a:buChar char="•"/>
            </a:pPr>
            <a:endParaRPr lang="en-US" sz="1600" dirty="0"/>
          </a:p>
          <a:p>
            <a:pPr>
              <a:buFont typeface="Arial" pitchFamily="34" charset="0"/>
              <a:buChar char="•"/>
            </a:pPr>
            <a:r>
              <a:rPr lang="en-US" sz="1600" dirty="0" smtClean="0"/>
              <a:t> Approving loans with higher DTI ratios, particularly for 60-month terms, is riskier due to the increased likelihood of default.</a:t>
            </a:r>
            <a:endParaRPr lang="en-US" sz="16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Debt to Income Ratio (DTI) and Grade</a:t>
            </a:r>
            <a:endParaRPr lang="en-US" sz="3200" dirty="0"/>
          </a:p>
        </p:txBody>
      </p:sp>
      <p:pic>
        <p:nvPicPr>
          <p:cNvPr id="43010" name="Picture 2"/>
          <p:cNvPicPr>
            <a:picLocks noGrp="1" noChangeAspect="1" noChangeArrowheads="1"/>
          </p:cNvPicPr>
          <p:nvPr>
            <p:ph idx="1"/>
          </p:nvPr>
        </p:nvPicPr>
        <p:blipFill>
          <a:blip r:embed="rId2"/>
          <a:srcRect/>
          <a:stretch>
            <a:fillRect/>
          </a:stretch>
        </p:blipFill>
        <p:spPr bwMode="auto">
          <a:xfrm>
            <a:off x="1214414" y="3500438"/>
            <a:ext cx="6530498" cy="3357562"/>
          </a:xfrm>
          <a:prstGeom prst="rect">
            <a:avLst/>
          </a:prstGeom>
          <a:noFill/>
          <a:ln w="9525">
            <a:noFill/>
            <a:miter lim="800000"/>
            <a:headEnd/>
            <a:tailEnd/>
          </a:ln>
          <a:effectLst/>
        </p:spPr>
      </p:pic>
      <p:sp>
        <p:nvSpPr>
          <p:cNvPr id="5" name="TextBox 4"/>
          <p:cNvSpPr txBox="1"/>
          <p:nvPr/>
        </p:nvSpPr>
        <p:spPr>
          <a:xfrm>
            <a:off x="642910" y="1428736"/>
            <a:ext cx="8072494" cy="2062103"/>
          </a:xfrm>
          <a:prstGeom prst="rect">
            <a:avLst/>
          </a:prstGeom>
          <a:noFill/>
        </p:spPr>
        <p:txBody>
          <a:bodyPr wrap="square" rtlCol="0">
            <a:spAutoFit/>
          </a:bodyPr>
          <a:lstStyle/>
          <a:p>
            <a:pPr>
              <a:buFont typeface="Arial" pitchFamily="34" charset="0"/>
              <a:buChar char="•"/>
            </a:pPr>
            <a:r>
              <a:rPr lang="en-US" sz="1600" dirty="0" smtClean="0"/>
              <a:t> DTI ratio distribution is consistent across loan grades for fully paid, charged-off, and current loans.</a:t>
            </a:r>
          </a:p>
          <a:p>
            <a:pPr>
              <a:buFont typeface="Arial" pitchFamily="34" charset="0"/>
              <a:buChar char="•"/>
            </a:pPr>
            <a:endParaRPr lang="en-US" sz="1600" dirty="0"/>
          </a:p>
          <a:p>
            <a:pPr>
              <a:buFont typeface="Arial" pitchFamily="34" charset="0"/>
              <a:buChar char="•"/>
            </a:pPr>
            <a:r>
              <a:rPr lang="en-US" sz="1600" dirty="0" smtClean="0"/>
              <a:t> Lower loan grades (E, F, G) show a wider DTI range, especially for charged-off loans, indicating higher variability and risk.</a:t>
            </a:r>
          </a:p>
          <a:p>
            <a:pPr>
              <a:buFont typeface="Arial" pitchFamily="34" charset="0"/>
              <a:buChar char="•"/>
            </a:pPr>
            <a:endParaRPr lang="en-US" sz="1600" dirty="0"/>
          </a:p>
          <a:p>
            <a:pPr>
              <a:buFont typeface="Arial" pitchFamily="34" charset="0"/>
              <a:buChar char="•"/>
            </a:pPr>
            <a:r>
              <a:rPr lang="en-US" sz="1600" dirty="0" smtClean="0"/>
              <a:t> Approving lower-grade loans with higher DTI ratios is riskier due to increased variability and a higher chance of default.</a:t>
            </a:r>
            <a:endParaRPr lang="en-US" sz="16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Debt to Income Ratio (DTI) and Employee Experience</a:t>
            </a:r>
            <a:endParaRPr lang="en-US" sz="3200" dirty="0"/>
          </a:p>
        </p:txBody>
      </p:sp>
      <p:pic>
        <p:nvPicPr>
          <p:cNvPr id="44034" name="Picture 2"/>
          <p:cNvPicPr>
            <a:picLocks noGrp="1" noChangeAspect="1" noChangeArrowheads="1"/>
          </p:cNvPicPr>
          <p:nvPr>
            <p:ph idx="1"/>
          </p:nvPr>
        </p:nvPicPr>
        <p:blipFill>
          <a:blip r:embed="rId2"/>
          <a:srcRect/>
          <a:stretch>
            <a:fillRect/>
          </a:stretch>
        </p:blipFill>
        <p:spPr bwMode="auto">
          <a:xfrm>
            <a:off x="1071538" y="3714753"/>
            <a:ext cx="6961094" cy="3143248"/>
          </a:xfrm>
          <a:prstGeom prst="rect">
            <a:avLst/>
          </a:prstGeom>
          <a:noFill/>
          <a:ln w="9525">
            <a:noFill/>
            <a:miter lim="800000"/>
            <a:headEnd/>
            <a:tailEnd/>
          </a:ln>
          <a:effectLst/>
        </p:spPr>
      </p:pic>
      <p:sp>
        <p:nvSpPr>
          <p:cNvPr id="5" name="TextBox 4"/>
          <p:cNvSpPr txBox="1"/>
          <p:nvPr/>
        </p:nvSpPr>
        <p:spPr>
          <a:xfrm>
            <a:off x="642910" y="1500174"/>
            <a:ext cx="7858180" cy="2062103"/>
          </a:xfrm>
          <a:prstGeom prst="rect">
            <a:avLst/>
          </a:prstGeom>
          <a:noFill/>
        </p:spPr>
        <p:txBody>
          <a:bodyPr wrap="square" rtlCol="0">
            <a:spAutoFit/>
          </a:bodyPr>
          <a:lstStyle/>
          <a:p>
            <a:pPr>
              <a:buFont typeface="Arial" pitchFamily="34" charset="0"/>
              <a:buChar char="•"/>
            </a:pPr>
            <a:r>
              <a:rPr lang="en-US" sz="1600" dirty="0" smtClean="0"/>
              <a:t> DTI ratio distribution is consistent across different employment lengths for fully paid, charged-off, and current loans.</a:t>
            </a:r>
          </a:p>
          <a:p>
            <a:pPr>
              <a:buFont typeface="Arial" pitchFamily="34" charset="0"/>
              <a:buChar char="•"/>
            </a:pPr>
            <a:endParaRPr lang="en-US" sz="1600" dirty="0"/>
          </a:p>
          <a:p>
            <a:pPr>
              <a:buFont typeface="Arial" pitchFamily="34" charset="0"/>
              <a:buChar char="•"/>
            </a:pPr>
            <a:r>
              <a:rPr lang="en-US" sz="1600" dirty="0" smtClean="0"/>
              <a:t> There is no significant correlation between employment length and DTI ratio or loan outcomes, indicating that employment length is not a strong predictor of loan performance.</a:t>
            </a:r>
          </a:p>
          <a:p>
            <a:pPr>
              <a:buFont typeface="Arial" pitchFamily="34" charset="0"/>
              <a:buChar char="•"/>
            </a:pPr>
            <a:endParaRPr lang="en-US" sz="1600" dirty="0"/>
          </a:p>
          <a:p>
            <a:pPr>
              <a:buFont typeface="Arial" pitchFamily="34" charset="0"/>
              <a:buChar char="•"/>
            </a:pPr>
            <a:r>
              <a:rPr lang="en-US" sz="1600" dirty="0" smtClean="0"/>
              <a:t>While employment experience has little impact on DTI risk, loans with higher DTI ratios are still considered risky.</a:t>
            </a:r>
            <a:endParaRPr lang="en-US" sz="16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Debt to Income Ratio (DTI) and Home Ownership</a:t>
            </a:r>
            <a:endParaRPr lang="en-US" sz="3200" dirty="0"/>
          </a:p>
        </p:txBody>
      </p:sp>
      <p:pic>
        <p:nvPicPr>
          <p:cNvPr id="45058" name="Picture 2"/>
          <p:cNvPicPr>
            <a:picLocks noGrp="1" noChangeAspect="1" noChangeArrowheads="1"/>
          </p:cNvPicPr>
          <p:nvPr>
            <p:ph idx="1"/>
          </p:nvPr>
        </p:nvPicPr>
        <p:blipFill>
          <a:blip r:embed="rId2"/>
          <a:srcRect/>
          <a:stretch>
            <a:fillRect/>
          </a:stretch>
        </p:blipFill>
        <p:spPr bwMode="auto">
          <a:xfrm>
            <a:off x="928662" y="3429000"/>
            <a:ext cx="7042473" cy="3429000"/>
          </a:xfrm>
          <a:prstGeom prst="rect">
            <a:avLst/>
          </a:prstGeom>
          <a:noFill/>
          <a:ln w="9525">
            <a:noFill/>
            <a:miter lim="800000"/>
            <a:headEnd/>
            <a:tailEnd/>
          </a:ln>
          <a:effectLst/>
        </p:spPr>
      </p:pic>
      <p:sp>
        <p:nvSpPr>
          <p:cNvPr id="5" name="TextBox 4"/>
          <p:cNvSpPr txBox="1"/>
          <p:nvPr/>
        </p:nvSpPr>
        <p:spPr>
          <a:xfrm>
            <a:off x="642910" y="1428736"/>
            <a:ext cx="7858180" cy="2062103"/>
          </a:xfrm>
          <a:prstGeom prst="rect">
            <a:avLst/>
          </a:prstGeom>
          <a:noFill/>
        </p:spPr>
        <p:txBody>
          <a:bodyPr wrap="square" rtlCol="0">
            <a:spAutoFit/>
          </a:bodyPr>
          <a:lstStyle/>
          <a:p>
            <a:pPr>
              <a:buFont typeface="Arial" pitchFamily="34" charset="0"/>
              <a:buChar char="•"/>
            </a:pPr>
            <a:r>
              <a:rPr lang="en-US" sz="1600" dirty="0" smtClean="0"/>
              <a:t> Renters and mortgage holders exhibit a wider range of DTI ratios, especially among those who are fully paid or charged off.</a:t>
            </a:r>
          </a:p>
          <a:p>
            <a:pPr>
              <a:buFont typeface="Arial" pitchFamily="34" charset="0"/>
              <a:buChar char="•"/>
            </a:pPr>
            <a:r>
              <a:rPr lang="en-US" sz="1600" dirty="0" smtClean="0"/>
              <a:t> Borrowers who own their homes or have no listed ownership type generally show more concentrated DTI distributions.</a:t>
            </a:r>
          </a:p>
          <a:p>
            <a:pPr>
              <a:buFont typeface="Arial" pitchFamily="34" charset="0"/>
              <a:buChar char="•"/>
            </a:pPr>
            <a:r>
              <a:rPr lang="en-US" sz="1600" dirty="0" smtClean="0"/>
              <a:t> This indicates that home ownership status, particularly renting or mortgaging, may contribute to higher variability in DTI ratios and potential risk in loan outcomes.</a:t>
            </a:r>
          </a:p>
          <a:p>
            <a:pPr>
              <a:buFont typeface="Arial" pitchFamily="34" charset="0"/>
              <a:buChar char="•"/>
            </a:pPr>
            <a:r>
              <a:rPr lang="en-US" sz="1600" dirty="0" smtClean="0"/>
              <a:t> Approving loans for renters or those with mortgages with higher DTI ratios may be riskier due to the greater variability and higher default risks associated with these groups.</a:t>
            </a:r>
            <a:endParaRPr lang="en-US" sz="16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Debt to Income Ratio (DTI) and Verification Status</a:t>
            </a:r>
            <a:endParaRPr lang="en-US" sz="3200" dirty="0"/>
          </a:p>
        </p:txBody>
      </p:sp>
      <p:pic>
        <p:nvPicPr>
          <p:cNvPr id="46082" name="Picture 2"/>
          <p:cNvPicPr>
            <a:picLocks noGrp="1" noChangeAspect="1" noChangeArrowheads="1"/>
          </p:cNvPicPr>
          <p:nvPr>
            <p:ph idx="1"/>
          </p:nvPr>
        </p:nvPicPr>
        <p:blipFill>
          <a:blip r:embed="rId2"/>
          <a:srcRect/>
          <a:stretch>
            <a:fillRect/>
          </a:stretch>
        </p:blipFill>
        <p:spPr bwMode="auto">
          <a:xfrm>
            <a:off x="785786" y="3500438"/>
            <a:ext cx="7230272" cy="3357562"/>
          </a:xfrm>
          <a:prstGeom prst="rect">
            <a:avLst/>
          </a:prstGeom>
          <a:noFill/>
          <a:ln w="9525">
            <a:noFill/>
            <a:miter lim="800000"/>
            <a:headEnd/>
            <a:tailEnd/>
          </a:ln>
          <a:effectLst/>
        </p:spPr>
      </p:pic>
      <p:sp>
        <p:nvSpPr>
          <p:cNvPr id="5" name="TextBox 4"/>
          <p:cNvSpPr txBox="1"/>
          <p:nvPr/>
        </p:nvSpPr>
        <p:spPr>
          <a:xfrm>
            <a:off x="642910" y="1357298"/>
            <a:ext cx="8286808" cy="1815882"/>
          </a:xfrm>
          <a:prstGeom prst="rect">
            <a:avLst/>
          </a:prstGeom>
          <a:noFill/>
        </p:spPr>
        <p:txBody>
          <a:bodyPr wrap="square" rtlCol="0">
            <a:spAutoFit/>
          </a:bodyPr>
          <a:lstStyle/>
          <a:p>
            <a:pPr>
              <a:buFont typeface="Arial" pitchFamily="34" charset="0"/>
              <a:buChar char="•"/>
            </a:pPr>
            <a:r>
              <a:rPr lang="en-US" sz="1600" dirty="0" smtClean="0"/>
              <a:t> Verified loans have a higher proportion of fully paid loans and lower charge-off rates compared to non-verified loans.</a:t>
            </a:r>
          </a:p>
          <a:p>
            <a:pPr>
              <a:buFont typeface="Arial" pitchFamily="34" charset="0"/>
              <a:buChar char="•"/>
            </a:pPr>
            <a:r>
              <a:rPr lang="en-US" sz="1600" dirty="0"/>
              <a:t> </a:t>
            </a:r>
            <a:r>
              <a:rPr lang="en-US" sz="1600" dirty="0" smtClean="0"/>
              <a:t>Verified loans also tend to have higher DTI levels compared to non-verified loans.</a:t>
            </a:r>
          </a:p>
          <a:p>
            <a:pPr>
              <a:buFont typeface="Arial" pitchFamily="34" charset="0"/>
              <a:buChar char="•"/>
            </a:pPr>
            <a:r>
              <a:rPr lang="en-US" sz="1600" dirty="0"/>
              <a:t> </a:t>
            </a:r>
            <a:r>
              <a:rPr lang="en-US" sz="1600" dirty="0" smtClean="0"/>
              <a:t>This indicates that verification status is a strong indicator of loan repayment behavior.</a:t>
            </a:r>
          </a:p>
          <a:p>
            <a:pPr>
              <a:buFont typeface="Arial" pitchFamily="34" charset="0"/>
              <a:buChar char="•"/>
            </a:pPr>
            <a:r>
              <a:rPr lang="en-US" sz="1600" dirty="0" smtClean="0"/>
              <a:t> Approving verified loans with higher DTI ratios may be less risky because verification suggests a greater likelihood of repayment.</a:t>
            </a:r>
          </a:p>
          <a:p>
            <a:pPr>
              <a:buFont typeface="Arial" pitchFamily="34" charset="0"/>
              <a:buChar char="•"/>
            </a:pPr>
            <a:r>
              <a:rPr lang="en-US" sz="1600" dirty="0"/>
              <a:t> </a:t>
            </a:r>
            <a:r>
              <a:rPr lang="en-US" sz="1600" dirty="0" smtClean="0"/>
              <a:t>Approving non-verified loans may be riskier due to the higher likelihood of default.</a:t>
            </a:r>
            <a:endParaRPr lang="en-US" sz="16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Debt to Income Ratio (DTI) and Purpose</a:t>
            </a:r>
            <a:endParaRPr lang="en-US" sz="3200" dirty="0"/>
          </a:p>
        </p:txBody>
      </p:sp>
      <p:pic>
        <p:nvPicPr>
          <p:cNvPr id="47106" name="Picture 2"/>
          <p:cNvPicPr>
            <a:picLocks noGrp="1" noChangeAspect="1" noChangeArrowheads="1"/>
          </p:cNvPicPr>
          <p:nvPr>
            <p:ph idx="1"/>
          </p:nvPr>
        </p:nvPicPr>
        <p:blipFill>
          <a:blip r:embed="rId2"/>
          <a:srcRect/>
          <a:stretch>
            <a:fillRect/>
          </a:stretch>
        </p:blipFill>
        <p:spPr bwMode="auto">
          <a:xfrm>
            <a:off x="571472" y="3571876"/>
            <a:ext cx="7486931" cy="3286124"/>
          </a:xfrm>
          <a:prstGeom prst="rect">
            <a:avLst/>
          </a:prstGeom>
          <a:noFill/>
          <a:ln w="9525">
            <a:noFill/>
            <a:miter lim="800000"/>
            <a:headEnd/>
            <a:tailEnd/>
          </a:ln>
          <a:effectLst/>
        </p:spPr>
      </p:pic>
      <p:sp>
        <p:nvSpPr>
          <p:cNvPr id="5" name="TextBox 4"/>
          <p:cNvSpPr txBox="1"/>
          <p:nvPr/>
        </p:nvSpPr>
        <p:spPr>
          <a:xfrm>
            <a:off x="571472" y="1500174"/>
            <a:ext cx="8215370" cy="2062103"/>
          </a:xfrm>
          <a:prstGeom prst="rect">
            <a:avLst/>
          </a:prstGeom>
          <a:noFill/>
        </p:spPr>
        <p:txBody>
          <a:bodyPr wrap="square" rtlCol="0">
            <a:spAutoFit/>
          </a:bodyPr>
          <a:lstStyle/>
          <a:p>
            <a:pPr>
              <a:buFont typeface="Arial" pitchFamily="34" charset="0"/>
              <a:buChar char="•"/>
            </a:pPr>
            <a:r>
              <a:rPr lang="en-US" sz="1600" dirty="0" smtClean="0"/>
              <a:t> Loans with higher DTI ratios are more likely to be charged off or remain current compared to fully paid loans for most purposes.</a:t>
            </a:r>
          </a:p>
          <a:p>
            <a:pPr>
              <a:buFont typeface="Arial" pitchFamily="34" charset="0"/>
              <a:buChar char="•"/>
            </a:pPr>
            <a:endParaRPr lang="en-US" sz="1600" dirty="0"/>
          </a:p>
          <a:p>
            <a:pPr>
              <a:buFont typeface="Arial" pitchFamily="34" charset="0"/>
              <a:buChar char="•"/>
            </a:pPr>
            <a:r>
              <a:rPr lang="en-US" sz="1600" dirty="0" smtClean="0"/>
              <a:t> Debt consolidation and small business loans have a wider range of DTI ratios, indicating higher risk variability.</a:t>
            </a:r>
          </a:p>
          <a:p>
            <a:pPr>
              <a:buFont typeface="Arial" pitchFamily="34" charset="0"/>
              <a:buChar char="•"/>
            </a:pPr>
            <a:endParaRPr lang="en-US" sz="1600" dirty="0"/>
          </a:p>
          <a:p>
            <a:pPr>
              <a:buFont typeface="Arial" pitchFamily="34" charset="0"/>
              <a:buChar char="•"/>
            </a:pPr>
            <a:r>
              <a:rPr lang="en-US" sz="1600" dirty="0" smtClean="0"/>
              <a:t> Approving loans with higher DTI ratios for debt consolidation and small business purposes may be riskier due to the higher likelihood of default.</a:t>
            </a:r>
            <a:endParaRPr lang="en-US" sz="16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Debt to Income Ratio (DTI) and Annual Income</a:t>
            </a:r>
            <a:endParaRPr lang="en-US" sz="3200" dirty="0"/>
          </a:p>
        </p:txBody>
      </p:sp>
      <p:pic>
        <p:nvPicPr>
          <p:cNvPr id="48130" name="Picture 2"/>
          <p:cNvPicPr>
            <a:picLocks noGrp="1" noChangeAspect="1" noChangeArrowheads="1"/>
          </p:cNvPicPr>
          <p:nvPr>
            <p:ph idx="1"/>
          </p:nvPr>
        </p:nvPicPr>
        <p:blipFill>
          <a:blip r:embed="rId2"/>
          <a:srcRect/>
          <a:stretch>
            <a:fillRect/>
          </a:stretch>
        </p:blipFill>
        <p:spPr bwMode="auto">
          <a:xfrm>
            <a:off x="857224" y="3571876"/>
            <a:ext cx="6999236" cy="3286124"/>
          </a:xfrm>
          <a:prstGeom prst="rect">
            <a:avLst/>
          </a:prstGeom>
          <a:noFill/>
          <a:ln w="9525">
            <a:noFill/>
            <a:miter lim="800000"/>
            <a:headEnd/>
            <a:tailEnd/>
          </a:ln>
          <a:effectLst/>
        </p:spPr>
      </p:pic>
      <p:sp>
        <p:nvSpPr>
          <p:cNvPr id="5" name="TextBox 4"/>
          <p:cNvSpPr txBox="1"/>
          <p:nvPr/>
        </p:nvSpPr>
        <p:spPr>
          <a:xfrm>
            <a:off x="642910" y="1500174"/>
            <a:ext cx="7715304" cy="2062103"/>
          </a:xfrm>
          <a:prstGeom prst="rect">
            <a:avLst/>
          </a:prstGeom>
          <a:noFill/>
        </p:spPr>
        <p:txBody>
          <a:bodyPr wrap="square" rtlCol="0">
            <a:spAutoFit/>
          </a:bodyPr>
          <a:lstStyle/>
          <a:p>
            <a:pPr>
              <a:buFont typeface="Arial" pitchFamily="34" charset="0"/>
              <a:buChar char="•"/>
            </a:pPr>
            <a:r>
              <a:rPr lang="en-US" sz="1600" dirty="0" smtClean="0"/>
              <a:t> Higher income categories are more likely to have lower DTI ratios and higher proportions of fully paid loans.</a:t>
            </a:r>
          </a:p>
          <a:p>
            <a:pPr>
              <a:buFont typeface="Arial" pitchFamily="34" charset="0"/>
              <a:buChar char="•"/>
            </a:pPr>
            <a:r>
              <a:rPr lang="en-US" sz="1600" dirty="0"/>
              <a:t> </a:t>
            </a:r>
            <a:r>
              <a:rPr lang="en-US" sz="1600" dirty="0" smtClean="0"/>
              <a:t>Lower income categories tend to have higher DTI ratios and higher proportions of charged-off loans.</a:t>
            </a:r>
          </a:p>
          <a:p>
            <a:pPr>
              <a:buFont typeface="Arial" pitchFamily="34" charset="0"/>
              <a:buChar char="•"/>
            </a:pPr>
            <a:r>
              <a:rPr lang="en-US" sz="1600" dirty="0"/>
              <a:t> </a:t>
            </a:r>
            <a:r>
              <a:rPr lang="en-US" sz="1600" dirty="0" smtClean="0"/>
              <a:t>This suggests that income category is a significant factor in loan repayment behavior, particularly when considering DTI ratios.</a:t>
            </a:r>
          </a:p>
          <a:p>
            <a:pPr>
              <a:buFont typeface="Arial" pitchFamily="34" charset="0"/>
              <a:buChar char="•"/>
            </a:pPr>
            <a:r>
              <a:rPr lang="en-US" sz="1600" dirty="0"/>
              <a:t> </a:t>
            </a:r>
            <a:r>
              <a:rPr lang="en-US" sz="1600" dirty="0" smtClean="0"/>
              <a:t>Approving loans with higher DTIs, especially for lower income brackets, may be riskier due to the increased likelihood of default..</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a:t>
            </a:r>
            <a:r>
              <a:rPr lang="en-IN" sz="3200" dirty="0" smtClean="0"/>
              <a:t> Tenure</a:t>
            </a:r>
            <a:endParaRPr lang="en-US" sz="3200" dirty="0"/>
          </a:p>
        </p:txBody>
      </p:sp>
      <p:pic>
        <p:nvPicPr>
          <p:cNvPr id="3075" name="Picture 3"/>
          <p:cNvPicPr>
            <a:picLocks noGrp="1" noChangeAspect="1" noChangeArrowheads="1"/>
          </p:cNvPicPr>
          <p:nvPr>
            <p:ph idx="1"/>
          </p:nvPr>
        </p:nvPicPr>
        <p:blipFill>
          <a:blip r:embed="rId2"/>
          <a:srcRect/>
          <a:stretch>
            <a:fillRect/>
          </a:stretch>
        </p:blipFill>
        <p:spPr bwMode="auto">
          <a:xfrm>
            <a:off x="3929058" y="1857364"/>
            <a:ext cx="5082981" cy="3901778"/>
          </a:xfrm>
          <a:prstGeom prst="rect">
            <a:avLst/>
          </a:prstGeom>
          <a:noFill/>
          <a:ln w="9525">
            <a:noFill/>
            <a:miter lim="800000"/>
            <a:headEnd/>
            <a:tailEnd/>
          </a:ln>
          <a:effectLst/>
        </p:spPr>
      </p:pic>
      <p:sp>
        <p:nvSpPr>
          <p:cNvPr id="6" name="TextBox 5"/>
          <p:cNvSpPr txBox="1"/>
          <p:nvPr/>
        </p:nvSpPr>
        <p:spPr>
          <a:xfrm>
            <a:off x="571472" y="1500174"/>
            <a:ext cx="3357586" cy="4770537"/>
          </a:xfrm>
          <a:prstGeom prst="rect">
            <a:avLst/>
          </a:prstGeom>
          <a:noFill/>
        </p:spPr>
        <p:txBody>
          <a:bodyPr wrap="square" rtlCol="0">
            <a:spAutoFit/>
          </a:bodyPr>
          <a:lstStyle/>
          <a:p>
            <a:pPr>
              <a:buFont typeface="Arial" pitchFamily="34" charset="0"/>
              <a:buChar char="•"/>
            </a:pPr>
            <a:r>
              <a:rPr lang="en-US" sz="1600" dirty="0" smtClean="0"/>
              <a:t> The analysis shows that shorter loan tenures are more often fully paid off, as borrowers with shorter repayment periods tend to manage their financial obligations better. </a:t>
            </a:r>
          </a:p>
          <a:p>
            <a:endParaRPr lang="en-US" sz="1600" dirty="0" smtClean="0"/>
          </a:p>
          <a:p>
            <a:pPr>
              <a:buFont typeface="Arial" pitchFamily="34" charset="0"/>
              <a:buChar char="•"/>
            </a:pPr>
            <a:r>
              <a:rPr lang="en-US" sz="1600" dirty="0"/>
              <a:t> </a:t>
            </a:r>
            <a:r>
              <a:rPr lang="en-US" sz="1600" dirty="0" smtClean="0"/>
              <a:t>In contrast, longer loan tenures carry a higher risk of default. Over extended periods, borrowers are more likely to face financial challenges or increased interest burdens, leading to a greater likelihood of default. </a:t>
            </a:r>
          </a:p>
          <a:p>
            <a:endParaRPr lang="en-US" sz="1600" dirty="0" smtClean="0"/>
          </a:p>
          <a:p>
            <a:pPr>
              <a:buFont typeface="Arial" pitchFamily="34" charset="0"/>
              <a:buChar char="•"/>
            </a:pPr>
            <a:r>
              <a:rPr lang="en-US" sz="1600" dirty="0"/>
              <a:t> </a:t>
            </a:r>
            <a:r>
              <a:rPr lang="en-US" sz="1600" dirty="0" smtClean="0"/>
              <a:t>This highlights that while longer tenures may offer lower monthly payments, they come with a significantly higher risk, which should be carefully considered in lending decisions.</a:t>
            </a:r>
            <a:endParaRPr lang="en-US" sz="16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Loan Amount and Term</a:t>
            </a:r>
            <a:endParaRPr lang="en-US" sz="3200" dirty="0"/>
          </a:p>
        </p:txBody>
      </p:sp>
      <p:pic>
        <p:nvPicPr>
          <p:cNvPr id="49154" name="Picture 2"/>
          <p:cNvPicPr>
            <a:picLocks noGrp="1" noChangeAspect="1" noChangeArrowheads="1"/>
          </p:cNvPicPr>
          <p:nvPr>
            <p:ph idx="1"/>
          </p:nvPr>
        </p:nvPicPr>
        <p:blipFill>
          <a:blip r:embed="rId2"/>
          <a:srcRect/>
          <a:stretch>
            <a:fillRect/>
          </a:stretch>
        </p:blipFill>
        <p:spPr bwMode="auto">
          <a:xfrm>
            <a:off x="428596" y="3571876"/>
            <a:ext cx="7062009" cy="3286124"/>
          </a:xfrm>
          <a:prstGeom prst="rect">
            <a:avLst/>
          </a:prstGeom>
          <a:noFill/>
          <a:ln w="9525">
            <a:noFill/>
            <a:miter lim="800000"/>
            <a:headEnd/>
            <a:tailEnd/>
          </a:ln>
          <a:effectLst/>
        </p:spPr>
      </p:pic>
      <p:sp>
        <p:nvSpPr>
          <p:cNvPr id="5" name="TextBox 4"/>
          <p:cNvSpPr txBox="1"/>
          <p:nvPr/>
        </p:nvSpPr>
        <p:spPr>
          <a:xfrm>
            <a:off x="642910" y="1428736"/>
            <a:ext cx="7786742" cy="1815882"/>
          </a:xfrm>
          <a:prstGeom prst="rect">
            <a:avLst/>
          </a:prstGeom>
          <a:noFill/>
        </p:spPr>
        <p:txBody>
          <a:bodyPr wrap="square" rtlCol="0">
            <a:spAutoFit/>
          </a:bodyPr>
          <a:lstStyle/>
          <a:p>
            <a:pPr>
              <a:buFont typeface="Arial" pitchFamily="34" charset="0"/>
              <a:buChar char="•"/>
            </a:pPr>
            <a:r>
              <a:rPr lang="en-US" sz="1600" dirty="0" smtClean="0"/>
              <a:t> Longer loan terms are often associated with larger loan amounts.</a:t>
            </a:r>
          </a:p>
          <a:p>
            <a:pPr>
              <a:buFont typeface="Arial" pitchFamily="34" charset="0"/>
              <a:buChar char="•"/>
            </a:pPr>
            <a:endParaRPr lang="en-US" sz="1600" dirty="0"/>
          </a:p>
          <a:p>
            <a:pPr>
              <a:buFont typeface="Arial" pitchFamily="34" charset="0"/>
              <a:buChar char="•"/>
            </a:pPr>
            <a:r>
              <a:rPr lang="en-US" sz="1600" dirty="0" smtClean="0"/>
              <a:t> Larger loan amounts are more likely to result in "Charged Off" loans, especially for longer terms.</a:t>
            </a:r>
          </a:p>
          <a:p>
            <a:pPr>
              <a:buFont typeface="Arial" pitchFamily="34" charset="0"/>
              <a:buChar char="•"/>
            </a:pPr>
            <a:endParaRPr lang="en-US" sz="1600" dirty="0"/>
          </a:p>
          <a:p>
            <a:pPr>
              <a:buFont typeface="Arial" pitchFamily="34" charset="0"/>
              <a:buChar char="•"/>
            </a:pPr>
            <a:r>
              <a:rPr lang="en-US" sz="1600" dirty="0" smtClean="0"/>
              <a:t> This suggests that approving larger loan amounts for longer terms may be riskier due to the increased likelihood of default.</a:t>
            </a:r>
            <a:endParaRPr lang="en-US" sz="16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Loan Amount and Grade</a:t>
            </a:r>
            <a:endParaRPr lang="en-US" sz="3200" dirty="0"/>
          </a:p>
        </p:txBody>
      </p:sp>
      <p:pic>
        <p:nvPicPr>
          <p:cNvPr id="50178" name="Picture 2"/>
          <p:cNvPicPr>
            <a:picLocks noGrp="1" noChangeAspect="1" noChangeArrowheads="1"/>
          </p:cNvPicPr>
          <p:nvPr>
            <p:ph idx="1"/>
          </p:nvPr>
        </p:nvPicPr>
        <p:blipFill>
          <a:blip r:embed="rId2"/>
          <a:srcRect/>
          <a:stretch>
            <a:fillRect/>
          </a:stretch>
        </p:blipFill>
        <p:spPr bwMode="auto">
          <a:xfrm>
            <a:off x="1285852" y="3571876"/>
            <a:ext cx="6519393" cy="3286124"/>
          </a:xfrm>
          <a:prstGeom prst="rect">
            <a:avLst/>
          </a:prstGeom>
          <a:noFill/>
          <a:ln w="9525">
            <a:noFill/>
            <a:miter lim="800000"/>
            <a:headEnd/>
            <a:tailEnd/>
          </a:ln>
          <a:effectLst/>
        </p:spPr>
      </p:pic>
      <p:sp>
        <p:nvSpPr>
          <p:cNvPr id="5" name="TextBox 4"/>
          <p:cNvSpPr txBox="1"/>
          <p:nvPr/>
        </p:nvSpPr>
        <p:spPr>
          <a:xfrm>
            <a:off x="571472" y="1357298"/>
            <a:ext cx="8072494" cy="2062103"/>
          </a:xfrm>
          <a:prstGeom prst="rect">
            <a:avLst/>
          </a:prstGeom>
          <a:noFill/>
        </p:spPr>
        <p:txBody>
          <a:bodyPr wrap="square" rtlCol="0">
            <a:spAutoFit/>
          </a:bodyPr>
          <a:lstStyle/>
          <a:p>
            <a:pPr>
              <a:buFont typeface="Arial" pitchFamily="34" charset="0"/>
              <a:buChar char="•"/>
            </a:pPr>
            <a:r>
              <a:rPr lang="en-US" sz="1600" dirty="0" smtClean="0"/>
              <a:t> Lower-grade loans (e.g., D, E, F, G) often involve larger loan amounts compared to higher-grade loans (e.g., A, B, C).</a:t>
            </a:r>
          </a:p>
          <a:p>
            <a:pPr>
              <a:buFont typeface="Arial" pitchFamily="34" charset="0"/>
              <a:buChar char="•"/>
            </a:pPr>
            <a:r>
              <a:rPr lang="en-US" sz="1600" dirty="0"/>
              <a:t> </a:t>
            </a:r>
            <a:r>
              <a:rPr lang="en-US" sz="1600" dirty="0" smtClean="0"/>
              <a:t>Lower-grade loans (especially E, F, G) are more likely to be charged </a:t>
            </a:r>
            <a:r>
              <a:rPr lang="en-US" sz="1600" dirty="0" err="1" smtClean="0"/>
              <a:t>off.Current</a:t>
            </a:r>
            <a:r>
              <a:rPr lang="en-US" sz="1600" dirty="0" smtClean="0"/>
              <a:t> loans in lower-grade categories tend to have larger amounts.</a:t>
            </a:r>
          </a:p>
          <a:p>
            <a:pPr>
              <a:buFont typeface="Arial" pitchFamily="34" charset="0"/>
              <a:buChar char="•"/>
            </a:pPr>
            <a:r>
              <a:rPr lang="en-US" sz="1600" dirty="0"/>
              <a:t> </a:t>
            </a:r>
            <a:r>
              <a:rPr lang="en-US" sz="1600" dirty="0" smtClean="0"/>
              <a:t>Lower-grade loans have more variability in loan amounts, indicating higher risk and diverse borrowing behaviors.</a:t>
            </a:r>
          </a:p>
          <a:p>
            <a:pPr>
              <a:buFont typeface="Arial" pitchFamily="34" charset="0"/>
              <a:buChar char="•"/>
            </a:pPr>
            <a:r>
              <a:rPr lang="en-US" sz="1600" dirty="0"/>
              <a:t> </a:t>
            </a:r>
            <a:r>
              <a:rPr lang="en-US" sz="1600" dirty="0" smtClean="0"/>
              <a:t>Approving larger loan amounts for lower-grade loans (D, E, F, G) may be riskier due to the increased likelihood of default</a:t>
            </a:r>
            <a:endParaRPr lang="en-US" sz="16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Loan Amount and Employee Experience</a:t>
            </a:r>
            <a:endParaRPr lang="en-US" sz="3200" dirty="0"/>
          </a:p>
        </p:txBody>
      </p:sp>
      <p:pic>
        <p:nvPicPr>
          <p:cNvPr id="51202" name="Picture 2"/>
          <p:cNvPicPr>
            <a:picLocks noGrp="1" noChangeAspect="1" noChangeArrowheads="1"/>
          </p:cNvPicPr>
          <p:nvPr>
            <p:ph idx="1"/>
          </p:nvPr>
        </p:nvPicPr>
        <p:blipFill>
          <a:blip r:embed="rId2"/>
          <a:srcRect/>
          <a:stretch>
            <a:fillRect/>
          </a:stretch>
        </p:blipFill>
        <p:spPr bwMode="auto">
          <a:xfrm>
            <a:off x="928662" y="3571876"/>
            <a:ext cx="7015243" cy="3286124"/>
          </a:xfrm>
          <a:prstGeom prst="rect">
            <a:avLst/>
          </a:prstGeom>
          <a:noFill/>
          <a:ln w="9525">
            <a:noFill/>
            <a:miter lim="800000"/>
            <a:headEnd/>
            <a:tailEnd/>
          </a:ln>
          <a:effectLst/>
        </p:spPr>
      </p:pic>
      <p:sp>
        <p:nvSpPr>
          <p:cNvPr id="5" name="TextBox 4"/>
          <p:cNvSpPr txBox="1"/>
          <p:nvPr/>
        </p:nvSpPr>
        <p:spPr>
          <a:xfrm>
            <a:off x="642910" y="1571612"/>
            <a:ext cx="7858180" cy="1815882"/>
          </a:xfrm>
          <a:prstGeom prst="rect">
            <a:avLst/>
          </a:prstGeom>
          <a:noFill/>
        </p:spPr>
        <p:txBody>
          <a:bodyPr wrap="square" rtlCol="0">
            <a:spAutoFit/>
          </a:bodyPr>
          <a:lstStyle/>
          <a:p>
            <a:pPr>
              <a:buFont typeface="Arial" pitchFamily="34" charset="0"/>
              <a:buChar char="•"/>
            </a:pPr>
            <a:r>
              <a:rPr lang="en-US" sz="1600" dirty="0" smtClean="0"/>
              <a:t> Employment length does not significantly impact loan amounts.</a:t>
            </a:r>
          </a:p>
          <a:p>
            <a:pPr>
              <a:buFont typeface="Arial" pitchFamily="34" charset="0"/>
              <a:buChar char="•"/>
            </a:pPr>
            <a:endParaRPr lang="en-US" sz="1600" dirty="0" smtClean="0"/>
          </a:p>
          <a:p>
            <a:pPr>
              <a:buFont typeface="Arial" pitchFamily="34" charset="0"/>
              <a:buChar char="•"/>
            </a:pPr>
            <a:r>
              <a:rPr lang="en-US" sz="1600" dirty="0" smtClean="0"/>
              <a:t> "Charged Off" loans occur similarly across all employment lengths.</a:t>
            </a:r>
          </a:p>
          <a:p>
            <a:pPr>
              <a:buFont typeface="Arial" pitchFamily="34" charset="0"/>
              <a:buChar char="•"/>
            </a:pPr>
            <a:endParaRPr lang="en-US" sz="1600" dirty="0" smtClean="0"/>
          </a:p>
          <a:p>
            <a:pPr>
              <a:buFont typeface="Arial" pitchFamily="34" charset="0"/>
              <a:buChar char="•"/>
            </a:pPr>
            <a:r>
              <a:rPr lang="en-US" sz="1600" dirty="0"/>
              <a:t> </a:t>
            </a:r>
            <a:r>
              <a:rPr lang="en-US" sz="1600" dirty="0" smtClean="0"/>
              <a:t>Employment length does not strongly influence the risk of default.</a:t>
            </a:r>
          </a:p>
          <a:p>
            <a:pPr>
              <a:buFont typeface="Arial" pitchFamily="34" charset="0"/>
              <a:buChar char="•"/>
            </a:pPr>
            <a:endParaRPr lang="en-US" sz="1600" dirty="0" smtClean="0"/>
          </a:p>
          <a:p>
            <a:pPr>
              <a:buFont typeface="Arial" pitchFamily="34" charset="0"/>
              <a:buChar char="•"/>
            </a:pPr>
            <a:r>
              <a:rPr lang="en-US" sz="1600" dirty="0" smtClean="0"/>
              <a:t> Larger loan amounts remain risky, regardless of employment length.</a:t>
            </a:r>
            <a:endParaRPr lang="en-US" sz="16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Loan Amount and Home Ownership</a:t>
            </a:r>
            <a:endParaRPr lang="en-US" sz="3200" dirty="0"/>
          </a:p>
        </p:txBody>
      </p:sp>
      <p:pic>
        <p:nvPicPr>
          <p:cNvPr id="52226" name="Picture 2"/>
          <p:cNvPicPr>
            <a:picLocks noGrp="1" noChangeAspect="1" noChangeArrowheads="1"/>
          </p:cNvPicPr>
          <p:nvPr>
            <p:ph idx="1"/>
          </p:nvPr>
        </p:nvPicPr>
        <p:blipFill>
          <a:blip r:embed="rId2"/>
          <a:srcRect/>
          <a:stretch>
            <a:fillRect/>
          </a:stretch>
        </p:blipFill>
        <p:spPr bwMode="auto">
          <a:xfrm>
            <a:off x="642910" y="3286124"/>
            <a:ext cx="7023046" cy="3571876"/>
          </a:xfrm>
          <a:prstGeom prst="rect">
            <a:avLst/>
          </a:prstGeom>
          <a:noFill/>
          <a:ln w="9525">
            <a:noFill/>
            <a:miter lim="800000"/>
            <a:headEnd/>
            <a:tailEnd/>
          </a:ln>
          <a:effectLst/>
        </p:spPr>
      </p:pic>
      <p:sp>
        <p:nvSpPr>
          <p:cNvPr id="5" name="TextBox 4"/>
          <p:cNvSpPr txBox="1"/>
          <p:nvPr/>
        </p:nvSpPr>
        <p:spPr>
          <a:xfrm>
            <a:off x="642910" y="1571612"/>
            <a:ext cx="7786742" cy="1323439"/>
          </a:xfrm>
          <a:prstGeom prst="rect">
            <a:avLst/>
          </a:prstGeom>
          <a:noFill/>
        </p:spPr>
        <p:txBody>
          <a:bodyPr wrap="square" rtlCol="0">
            <a:spAutoFit/>
          </a:bodyPr>
          <a:lstStyle/>
          <a:p>
            <a:pPr>
              <a:buFont typeface="Arial" pitchFamily="34" charset="0"/>
              <a:buChar char="•"/>
            </a:pPr>
            <a:r>
              <a:rPr lang="en-US" sz="1600" dirty="0" smtClean="0"/>
              <a:t> Homeowners tend to borrow more than renters.</a:t>
            </a:r>
          </a:p>
          <a:p>
            <a:pPr>
              <a:buFont typeface="Arial" pitchFamily="34" charset="0"/>
              <a:buChar char="•"/>
            </a:pPr>
            <a:r>
              <a:rPr lang="en-US" sz="1600" dirty="0"/>
              <a:t> </a:t>
            </a:r>
            <a:r>
              <a:rPr lang="en-US" sz="1600" dirty="0" smtClean="0"/>
              <a:t>Home ownership status does not significantly impact the risk of default.</a:t>
            </a:r>
          </a:p>
          <a:p>
            <a:pPr>
              <a:buFont typeface="Arial" pitchFamily="34" charset="0"/>
              <a:buChar char="•"/>
            </a:pPr>
            <a:r>
              <a:rPr lang="en-US" sz="1600" dirty="0"/>
              <a:t> </a:t>
            </a:r>
            <a:r>
              <a:rPr lang="en-US" sz="1600" dirty="0" smtClean="0"/>
              <a:t>Larger loan amounts remain risky, regardless of home ownership status.</a:t>
            </a:r>
          </a:p>
          <a:p>
            <a:pPr>
              <a:buFont typeface="Arial" pitchFamily="34" charset="0"/>
              <a:buChar char="•"/>
            </a:pPr>
            <a:r>
              <a:rPr lang="en-US" sz="1600" dirty="0"/>
              <a:t> </a:t>
            </a:r>
            <a:r>
              <a:rPr lang="en-US" sz="1600" dirty="0" smtClean="0"/>
              <a:t>Approving larger loan amounts for homeowners or those with mortgages may be riskier due to the correlation between larger loans and higher default risks</a:t>
            </a:r>
            <a:endParaRPr lang="en-US" sz="16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Loan Amount and Verification Status</a:t>
            </a:r>
            <a:endParaRPr lang="en-US" sz="3200" dirty="0"/>
          </a:p>
        </p:txBody>
      </p:sp>
      <p:pic>
        <p:nvPicPr>
          <p:cNvPr id="53250" name="Picture 2"/>
          <p:cNvPicPr>
            <a:picLocks noGrp="1" noChangeAspect="1" noChangeArrowheads="1"/>
          </p:cNvPicPr>
          <p:nvPr>
            <p:ph idx="1"/>
          </p:nvPr>
        </p:nvPicPr>
        <p:blipFill>
          <a:blip r:embed="rId2"/>
          <a:srcRect/>
          <a:stretch>
            <a:fillRect/>
          </a:stretch>
        </p:blipFill>
        <p:spPr bwMode="auto">
          <a:xfrm>
            <a:off x="714348" y="3429000"/>
            <a:ext cx="7230272" cy="3429000"/>
          </a:xfrm>
          <a:prstGeom prst="rect">
            <a:avLst/>
          </a:prstGeom>
          <a:noFill/>
          <a:ln w="9525">
            <a:noFill/>
            <a:miter lim="800000"/>
            <a:headEnd/>
            <a:tailEnd/>
          </a:ln>
          <a:effectLst/>
        </p:spPr>
      </p:pic>
      <p:sp>
        <p:nvSpPr>
          <p:cNvPr id="5" name="TextBox 4"/>
          <p:cNvSpPr txBox="1"/>
          <p:nvPr/>
        </p:nvSpPr>
        <p:spPr>
          <a:xfrm>
            <a:off x="571472" y="1643050"/>
            <a:ext cx="7858180" cy="1323439"/>
          </a:xfrm>
          <a:prstGeom prst="rect">
            <a:avLst/>
          </a:prstGeom>
          <a:noFill/>
        </p:spPr>
        <p:txBody>
          <a:bodyPr wrap="square" rtlCol="0">
            <a:spAutoFit/>
          </a:bodyPr>
          <a:lstStyle/>
          <a:p>
            <a:pPr>
              <a:buFont typeface="Arial" pitchFamily="34" charset="0"/>
              <a:buChar char="•"/>
            </a:pPr>
            <a:r>
              <a:rPr lang="en-US" sz="1600" dirty="0" smtClean="0"/>
              <a:t> Verification status influences loan amounts.</a:t>
            </a:r>
          </a:p>
          <a:p>
            <a:pPr>
              <a:buFont typeface="Arial" pitchFamily="34" charset="0"/>
              <a:buChar char="•"/>
            </a:pPr>
            <a:r>
              <a:rPr lang="en-US" sz="1600" dirty="0"/>
              <a:t> </a:t>
            </a:r>
            <a:r>
              <a:rPr lang="en-US" sz="1600" dirty="0" smtClean="0"/>
              <a:t>Verified loans have higher proportions of both fully paid and charged-off loans.</a:t>
            </a:r>
          </a:p>
          <a:p>
            <a:pPr>
              <a:buFont typeface="Arial" pitchFamily="34" charset="0"/>
              <a:buChar char="•"/>
            </a:pPr>
            <a:r>
              <a:rPr lang="en-US" sz="1600" dirty="0"/>
              <a:t> </a:t>
            </a:r>
            <a:r>
              <a:rPr lang="en-US" sz="1600" dirty="0" smtClean="0"/>
              <a:t>Verification status alone may not fully predict repayment behavior.</a:t>
            </a:r>
          </a:p>
          <a:p>
            <a:pPr>
              <a:buFont typeface="Arial" pitchFamily="34" charset="0"/>
              <a:buChar char="•"/>
            </a:pPr>
            <a:r>
              <a:rPr lang="en-US" sz="1600" dirty="0"/>
              <a:t> </a:t>
            </a:r>
            <a:r>
              <a:rPr lang="en-US" sz="1600" dirty="0" smtClean="0"/>
              <a:t>Approving verified loans may be less risky overall, but caution is needed with larger amounts due to the potential for higher default rates.</a:t>
            </a:r>
            <a:endParaRPr lang="en-US" sz="16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Loan Amount and Purpose</a:t>
            </a:r>
            <a:endParaRPr lang="en-US" sz="3200" dirty="0"/>
          </a:p>
        </p:txBody>
      </p:sp>
      <p:pic>
        <p:nvPicPr>
          <p:cNvPr id="54274" name="Picture 2"/>
          <p:cNvPicPr>
            <a:picLocks noGrp="1" noChangeAspect="1" noChangeArrowheads="1"/>
          </p:cNvPicPr>
          <p:nvPr>
            <p:ph idx="1"/>
          </p:nvPr>
        </p:nvPicPr>
        <p:blipFill>
          <a:blip r:embed="rId2"/>
          <a:srcRect/>
          <a:stretch>
            <a:fillRect/>
          </a:stretch>
        </p:blipFill>
        <p:spPr bwMode="auto">
          <a:xfrm>
            <a:off x="428596" y="3500438"/>
            <a:ext cx="7503570" cy="3357562"/>
          </a:xfrm>
          <a:prstGeom prst="rect">
            <a:avLst/>
          </a:prstGeom>
          <a:noFill/>
          <a:ln w="9525">
            <a:noFill/>
            <a:miter lim="800000"/>
            <a:headEnd/>
            <a:tailEnd/>
          </a:ln>
          <a:effectLst/>
        </p:spPr>
      </p:pic>
      <p:sp>
        <p:nvSpPr>
          <p:cNvPr id="5" name="TextBox 4"/>
          <p:cNvSpPr txBox="1"/>
          <p:nvPr/>
        </p:nvSpPr>
        <p:spPr>
          <a:xfrm>
            <a:off x="500034" y="1428736"/>
            <a:ext cx="8001056" cy="2062103"/>
          </a:xfrm>
          <a:prstGeom prst="rect">
            <a:avLst/>
          </a:prstGeom>
          <a:noFill/>
        </p:spPr>
        <p:txBody>
          <a:bodyPr wrap="square" rtlCol="0">
            <a:spAutoFit/>
          </a:bodyPr>
          <a:lstStyle/>
          <a:p>
            <a:pPr>
              <a:buFont typeface="Arial" pitchFamily="34" charset="0"/>
              <a:buChar char="•"/>
            </a:pPr>
            <a:r>
              <a:rPr lang="en-US" sz="1600" dirty="0" smtClean="0"/>
              <a:t> "Charged Off" loans typically have more variability in loan amounts than "Fully Paid" loans for most loan purposes.</a:t>
            </a:r>
          </a:p>
          <a:p>
            <a:pPr>
              <a:buFont typeface="Arial" pitchFamily="34" charset="0"/>
              <a:buChar char="•"/>
            </a:pPr>
            <a:r>
              <a:rPr lang="en-US" sz="1600" dirty="0"/>
              <a:t> </a:t>
            </a:r>
            <a:r>
              <a:rPr lang="en-US" sz="1600" dirty="0" smtClean="0"/>
              <a:t>"Moving" loans are an exception, with "Charged Off" loans having less variability than "Fully Paid" loans.</a:t>
            </a:r>
          </a:p>
          <a:p>
            <a:pPr>
              <a:buFont typeface="Arial" pitchFamily="34" charset="0"/>
              <a:buChar char="•"/>
            </a:pPr>
            <a:r>
              <a:rPr lang="en-US" sz="1600" dirty="0"/>
              <a:t> </a:t>
            </a:r>
            <a:r>
              <a:rPr lang="en-US" sz="1600" dirty="0" smtClean="0"/>
              <a:t>Higher variability in loan amounts may indicate higher risk of loan default, especially for purposes like debt consolidation.</a:t>
            </a:r>
          </a:p>
          <a:p>
            <a:pPr>
              <a:buFont typeface="Arial" pitchFamily="34" charset="0"/>
              <a:buChar char="•"/>
            </a:pPr>
            <a:r>
              <a:rPr lang="en-US" sz="1600" dirty="0"/>
              <a:t> </a:t>
            </a:r>
            <a:r>
              <a:rPr lang="en-US" sz="1600" dirty="0" smtClean="0"/>
              <a:t>Approving larger loan amounts for debt consolidation may be riskier due to the potential for higher variability and increased likelihood of default.</a:t>
            </a:r>
            <a:endParaRPr lang="en-US" sz="16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Loan Amount and Term</a:t>
            </a:r>
            <a:endParaRPr lang="en-US" sz="3200" dirty="0"/>
          </a:p>
        </p:txBody>
      </p:sp>
      <p:pic>
        <p:nvPicPr>
          <p:cNvPr id="55298" name="Picture 2"/>
          <p:cNvPicPr>
            <a:picLocks noGrp="1" noChangeAspect="1" noChangeArrowheads="1"/>
          </p:cNvPicPr>
          <p:nvPr>
            <p:ph idx="1"/>
          </p:nvPr>
        </p:nvPicPr>
        <p:blipFill>
          <a:blip r:embed="rId2"/>
          <a:srcRect/>
          <a:stretch>
            <a:fillRect/>
          </a:stretch>
        </p:blipFill>
        <p:spPr bwMode="auto">
          <a:xfrm>
            <a:off x="642910" y="3643314"/>
            <a:ext cx="7021528" cy="3214686"/>
          </a:xfrm>
          <a:prstGeom prst="rect">
            <a:avLst/>
          </a:prstGeom>
          <a:noFill/>
          <a:ln w="9525">
            <a:noFill/>
            <a:miter lim="800000"/>
            <a:headEnd/>
            <a:tailEnd/>
          </a:ln>
          <a:effectLst/>
        </p:spPr>
      </p:pic>
      <p:sp>
        <p:nvSpPr>
          <p:cNvPr id="5" name="TextBox 4"/>
          <p:cNvSpPr txBox="1"/>
          <p:nvPr/>
        </p:nvSpPr>
        <p:spPr>
          <a:xfrm>
            <a:off x="571472" y="1285860"/>
            <a:ext cx="8143932" cy="2062103"/>
          </a:xfrm>
          <a:prstGeom prst="rect">
            <a:avLst/>
          </a:prstGeom>
          <a:noFill/>
        </p:spPr>
        <p:txBody>
          <a:bodyPr wrap="square" rtlCol="0">
            <a:spAutoFit/>
          </a:bodyPr>
          <a:lstStyle/>
          <a:p>
            <a:pPr>
              <a:buFont typeface="Arial" pitchFamily="34" charset="0"/>
              <a:buChar char="•"/>
            </a:pPr>
            <a:r>
              <a:rPr lang="en-US" sz="1600" dirty="0" smtClean="0"/>
              <a:t> Loan amounts generally increase with higher annual income, except within the 1M-6M income range.</a:t>
            </a:r>
          </a:p>
          <a:p>
            <a:pPr>
              <a:buFont typeface="Arial" pitchFamily="34" charset="0"/>
              <a:buChar char="•"/>
            </a:pPr>
            <a:r>
              <a:rPr lang="en-US" sz="1600" dirty="0"/>
              <a:t> </a:t>
            </a:r>
            <a:r>
              <a:rPr lang="en-US" sz="1600" dirty="0" smtClean="0"/>
              <a:t>"Charged Off" loans occur similarly across income categories, suggesting that higher income does not guarantee lower default risk.</a:t>
            </a:r>
          </a:p>
          <a:p>
            <a:pPr>
              <a:buFont typeface="Arial" pitchFamily="34" charset="0"/>
              <a:buChar char="•"/>
            </a:pPr>
            <a:r>
              <a:rPr lang="en-US" sz="1600" dirty="0"/>
              <a:t> </a:t>
            </a:r>
            <a:r>
              <a:rPr lang="en-US" sz="1600" dirty="0" smtClean="0"/>
              <a:t>Higher income categories have more variability in loan amounts, indicating greater risk and fluctuation in repayment outcomes.</a:t>
            </a:r>
          </a:p>
          <a:p>
            <a:pPr>
              <a:buFont typeface="Arial" pitchFamily="34" charset="0"/>
              <a:buChar char="•"/>
            </a:pPr>
            <a:r>
              <a:rPr lang="en-US" sz="1600" dirty="0"/>
              <a:t> </a:t>
            </a:r>
            <a:r>
              <a:rPr lang="en-US" sz="1600" dirty="0" smtClean="0"/>
              <a:t>Approving larger loan amounts may be riskier even for higher income categories due to the increased variability and potential for default.</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t>Loan Status Analysis by Grade</a:t>
            </a:r>
            <a:endParaRPr lang="en-US" sz="3200" dirty="0"/>
          </a:p>
        </p:txBody>
      </p:sp>
      <p:pic>
        <p:nvPicPr>
          <p:cNvPr id="4098" name="Picture 2"/>
          <p:cNvPicPr>
            <a:picLocks noGrp="1" noChangeAspect="1" noChangeArrowheads="1"/>
          </p:cNvPicPr>
          <p:nvPr>
            <p:ph idx="1"/>
          </p:nvPr>
        </p:nvPicPr>
        <p:blipFill>
          <a:blip r:embed="rId2"/>
          <a:srcRect/>
          <a:stretch>
            <a:fillRect/>
          </a:stretch>
        </p:blipFill>
        <p:spPr bwMode="auto">
          <a:xfrm>
            <a:off x="4286248" y="1785926"/>
            <a:ext cx="4656224" cy="3848434"/>
          </a:xfrm>
          <a:prstGeom prst="rect">
            <a:avLst/>
          </a:prstGeom>
          <a:noFill/>
          <a:ln w="9525">
            <a:noFill/>
            <a:miter lim="800000"/>
            <a:headEnd/>
            <a:tailEnd/>
          </a:ln>
          <a:effectLst/>
        </p:spPr>
      </p:pic>
      <p:sp>
        <p:nvSpPr>
          <p:cNvPr id="5" name="TextBox 4"/>
          <p:cNvSpPr txBox="1"/>
          <p:nvPr/>
        </p:nvSpPr>
        <p:spPr>
          <a:xfrm>
            <a:off x="714348" y="1857364"/>
            <a:ext cx="3643338" cy="4278094"/>
          </a:xfrm>
          <a:prstGeom prst="rect">
            <a:avLst/>
          </a:prstGeom>
          <a:noFill/>
        </p:spPr>
        <p:txBody>
          <a:bodyPr wrap="square" rtlCol="0">
            <a:spAutoFit/>
          </a:bodyPr>
          <a:lstStyle/>
          <a:p>
            <a:pPr>
              <a:buFont typeface="Arial" pitchFamily="34" charset="0"/>
              <a:buChar char="•"/>
            </a:pPr>
            <a:r>
              <a:rPr lang="en-IN" sz="1600" dirty="0" smtClean="0"/>
              <a:t> </a:t>
            </a:r>
            <a:r>
              <a:rPr lang="en-US" sz="1600" dirty="0" smtClean="0"/>
              <a:t>Loans graded A and B show the highest rates of full repayment, indicating lower risk and greater reliability.</a:t>
            </a:r>
          </a:p>
          <a:p>
            <a:endParaRPr lang="en-US" sz="1600" dirty="0" smtClean="0"/>
          </a:p>
          <a:p>
            <a:pPr>
              <a:buFont typeface="Arial" pitchFamily="34" charset="0"/>
              <a:buChar char="•"/>
            </a:pPr>
            <a:r>
              <a:rPr lang="en-IN" sz="1600" dirty="0"/>
              <a:t> </a:t>
            </a:r>
            <a:r>
              <a:rPr lang="en-US" sz="1600" dirty="0" smtClean="0"/>
              <a:t>As loan grades decline from A to G, there is a noticeable decrease in fully paid loans and an increase in charged-off loans.</a:t>
            </a:r>
          </a:p>
          <a:p>
            <a:endParaRPr lang="en-US" sz="1600" dirty="0" smtClean="0"/>
          </a:p>
          <a:p>
            <a:pPr>
              <a:buFont typeface="Arial" pitchFamily="34" charset="0"/>
              <a:buChar char="•"/>
            </a:pPr>
            <a:r>
              <a:rPr lang="en-IN" sz="1600" dirty="0"/>
              <a:t> </a:t>
            </a:r>
            <a:r>
              <a:rPr lang="en-US" sz="1600" dirty="0" smtClean="0"/>
              <a:t>Lower-grade loans, especially those in grades F and G, are more prone to default, reflecting higher risk.</a:t>
            </a:r>
          </a:p>
          <a:p>
            <a:endParaRPr lang="en-US" sz="1600" dirty="0" smtClean="0"/>
          </a:p>
          <a:p>
            <a:pPr>
              <a:buFont typeface="Arial" pitchFamily="34" charset="0"/>
              <a:buChar char="•"/>
            </a:pPr>
            <a:r>
              <a:rPr lang="en-IN" sz="1600" dirty="0"/>
              <a:t> </a:t>
            </a:r>
            <a:r>
              <a:rPr lang="en-US" sz="1600" dirty="0" smtClean="0"/>
              <a:t>Higher-grade loans are more dependable, while lower-grade loans are significantly riskier and more likely to result in losses.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3200" dirty="0" smtClean="0"/>
              <a:t>Loan Status Analysis by Sub-Grade</a:t>
            </a:r>
            <a:endParaRPr lang="en-US" sz="3200" dirty="0"/>
          </a:p>
        </p:txBody>
      </p:sp>
      <p:pic>
        <p:nvPicPr>
          <p:cNvPr id="5122" name="Picture 2"/>
          <p:cNvPicPr>
            <a:picLocks noGrp="1" noChangeAspect="1" noChangeArrowheads="1"/>
          </p:cNvPicPr>
          <p:nvPr>
            <p:ph idx="1"/>
          </p:nvPr>
        </p:nvPicPr>
        <p:blipFill>
          <a:blip r:embed="rId2"/>
          <a:srcRect/>
          <a:stretch>
            <a:fillRect/>
          </a:stretch>
        </p:blipFill>
        <p:spPr bwMode="auto">
          <a:xfrm>
            <a:off x="428596" y="3357562"/>
            <a:ext cx="8229600" cy="3364583"/>
          </a:xfrm>
          <a:prstGeom prst="rect">
            <a:avLst/>
          </a:prstGeom>
          <a:noFill/>
          <a:ln w="9525">
            <a:noFill/>
            <a:miter lim="800000"/>
            <a:headEnd/>
            <a:tailEnd/>
          </a:ln>
          <a:effectLst/>
        </p:spPr>
      </p:pic>
      <p:sp>
        <p:nvSpPr>
          <p:cNvPr id="5" name="TextBox 4"/>
          <p:cNvSpPr txBox="1"/>
          <p:nvPr/>
        </p:nvSpPr>
        <p:spPr>
          <a:xfrm>
            <a:off x="642910" y="1357298"/>
            <a:ext cx="7643866" cy="2062103"/>
          </a:xfrm>
          <a:prstGeom prst="rect">
            <a:avLst/>
          </a:prstGeom>
          <a:noFill/>
        </p:spPr>
        <p:txBody>
          <a:bodyPr wrap="square" rtlCol="0">
            <a:spAutoFit/>
          </a:bodyPr>
          <a:lstStyle/>
          <a:p>
            <a:pPr>
              <a:buFont typeface="Arial" pitchFamily="34" charset="0"/>
              <a:buChar char="•"/>
            </a:pPr>
            <a:r>
              <a:rPr lang="en-IN" sz="1600" dirty="0" smtClean="0"/>
              <a:t> </a:t>
            </a:r>
            <a:r>
              <a:rPr lang="en-US" sz="1600" dirty="0" smtClean="0"/>
              <a:t>Higher sub-grades (A1 to B5) consistently show a greater number of fully paid loans, reflecting a lower risk and higher repayment success.</a:t>
            </a:r>
          </a:p>
          <a:p>
            <a:endParaRPr lang="en-US" sz="1600" dirty="0" smtClean="0"/>
          </a:p>
          <a:p>
            <a:pPr>
              <a:buFont typeface="Arial" pitchFamily="34" charset="0"/>
              <a:buChar char="•"/>
            </a:pPr>
            <a:r>
              <a:rPr lang="en-IN" sz="1600" dirty="0"/>
              <a:t> </a:t>
            </a:r>
            <a:r>
              <a:rPr lang="en-US" sz="1600" dirty="0" smtClean="0"/>
              <a:t>In contrast, lower sub-grades (F5, G3, G5) demonstrate an increase in charged-off loans, indicating a higher likelihood of default.</a:t>
            </a:r>
          </a:p>
          <a:p>
            <a:pPr>
              <a:buFont typeface="Arial" pitchFamily="34" charset="0"/>
              <a:buChar char="•"/>
            </a:pPr>
            <a:endParaRPr lang="en-US" sz="1600" dirty="0" smtClean="0"/>
          </a:p>
          <a:p>
            <a:pPr>
              <a:buFont typeface="Arial" pitchFamily="34" charset="0"/>
              <a:buChar char="•"/>
            </a:pPr>
            <a:r>
              <a:rPr lang="en-IN" sz="1600" dirty="0"/>
              <a:t> </a:t>
            </a:r>
            <a:r>
              <a:rPr lang="en-US" sz="1600" dirty="0" smtClean="0"/>
              <a:t>This pattern suggests that loans with higher sub-grades are generally more reliable, while those with lower sub-grades carry a significantly higher risk of default.</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3200" dirty="0" smtClean="0"/>
              <a:t>Loan Status Analysis by Home Ownership</a:t>
            </a:r>
            <a:endParaRPr lang="en-US" sz="3200" dirty="0"/>
          </a:p>
        </p:txBody>
      </p:sp>
      <p:pic>
        <p:nvPicPr>
          <p:cNvPr id="6147" name="Picture 3"/>
          <p:cNvPicPr>
            <a:picLocks noChangeAspect="1" noChangeArrowheads="1"/>
          </p:cNvPicPr>
          <p:nvPr/>
        </p:nvPicPr>
        <p:blipFill>
          <a:blip r:embed="rId2"/>
          <a:srcRect/>
          <a:stretch>
            <a:fillRect/>
          </a:stretch>
        </p:blipFill>
        <p:spPr bwMode="auto">
          <a:xfrm>
            <a:off x="4214810" y="1928802"/>
            <a:ext cx="4618037" cy="3863975"/>
          </a:xfrm>
          <a:prstGeom prst="rect">
            <a:avLst/>
          </a:prstGeom>
          <a:noFill/>
          <a:ln w="9525">
            <a:noFill/>
            <a:miter lim="800000"/>
            <a:headEnd/>
            <a:tailEnd/>
          </a:ln>
          <a:effectLst/>
        </p:spPr>
      </p:pic>
      <p:sp>
        <p:nvSpPr>
          <p:cNvPr id="7" name="TextBox 6"/>
          <p:cNvSpPr txBox="1"/>
          <p:nvPr/>
        </p:nvSpPr>
        <p:spPr>
          <a:xfrm>
            <a:off x="642910" y="1643050"/>
            <a:ext cx="3500462" cy="4524315"/>
          </a:xfrm>
          <a:prstGeom prst="rect">
            <a:avLst/>
          </a:prstGeom>
          <a:noFill/>
        </p:spPr>
        <p:txBody>
          <a:bodyPr wrap="square" rtlCol="0">
            <a:spAutoFit/>
          </a:bodyPr>
          <a:lstStyle/>
          <a:p>
            <a:pPr>
              <a:buFont typeface="Arial" pitchFamily="34" charset="0"/>
              <a:buChar char="•"/>
            </a:pPr>
            <a:r>
              <a:rPr lang="en-IN" sz="1600" dirty="0" smtClean="0"/>
              <a:t> </a:t>
            </a:r>
            <a:r>
              <a:rPr lang="en-US" sz="1600" dirty="0" smtClean="0"/>
              <a:t>There’s a strong correlation between homeownership and successful loan repayment.</a:t>
            </a:r>
          </a:p>
          <a:p>
            <a:endParaRPr lang="en-US" sz="1600" dirty="0" smtClean="0"/>
          </a:p>
          <a:p>
            <a:pPr>
              <a:buFont typeface="Arial" pitchFamily="34" charset="0"/>
              <a:buChar char="•"/>
            </a:pPr>
            <a:r>
              <a:rPr lang="en-IN" sz="1600" dirty="0"/>
              <a:t> </a:t>
            </a:r>
            <a:r>
              <a:rPr lang="en-IN" sz="1600" dirty="0" smtClean="0"/>
              <a:t>I</a:t>
            </a:r>
            <a:r>
              <a:rPr lang="en-US" sz="1600" dirty="0" err="1" smtClean="0"/>
              <a:t>ndividual</a:t>
            </a:r>
            <a:r>
              <a:rPr lang="en-US" sz="1600" dirty="0" smtClean="0"/>
              <a:t> with an "Other" homeownership status have the highest number of charged-off loans, indicating a higher risk of default.</a:t>
            </a:r>
          </a:p>
          <a:p>
            <a:endParaRPr lang="en-US" sz="1600" dirty="0" smtClean="0"/>
          </a:p>
          <a:p>
            <a:pPr>
              <a:buFont typeface="Arial" pitchFamily="34" charset="0"/>
              <a:buChar char="•"/>
            </a:pPr>
            <a:r>
              <a:rPr lang="en-IN" sz="1600" dirty="0" smtClean="0"/>
              <a:t> </a:t>
            </a:r>
            <a:r>
              <a:rPr lang="en-US" sz="1600" dirty="0" smtClean="0"/>
              <a:t>Homeowners (mortgage and own) and renters have significantly lower charge-off rates and higher rates of fully paid loans.</a:t>
            </a:r>
          </a:p>
          <a:p>
            <a:endParaRPr lang="en-US" sz="1600" dirty="0" smtClean="0"/>
          </a:p>
          <a:p>
            <a:pPr>
              <a:buFont typeface="Arial" pitchFamily="34" charset="0"/>
              <a:buChar char="•"/>
            </a:pPr>
            <a:r>
              <a:rPr lang="en-IN" sz="1600" dirty="0"/>
              <a:t> </a:t>
            </a:r>
            <a:r>
              <a:rPr lang="en-US" sz="1600" dirty="0" smtClean="0"/>
              <a:t>Homeownership plays a crucial role in loan repayment behavior, with those in the "Other" category being more likely to default.</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3600" dirty="0" smtClean="0"/>
              <a:t>Loan Status Analysis by Verification Status</a:t>
            </a:r>
            <a:endParaRPr lang="en-US" sz="3600" dirty="0"/>
          </a:p>
        </p:txBody>
      </p:sp>
      <p:pic>
        <p:nvPicPr>
          <p:cNvPr id="7170" name="Picture 2"/>
          <p:cNvPicPr>
            <a:picLocks noGrp="1" noChangeAspect="1" noChangeArrowheads="1"/>
          </p:cNvPicPr>
          <p:nvPr>
            <p:ph idx="1"/>
          </p:nvPr>
        </p:nvPicPr>
        <p:blipFill>
          <a:blip r:embed="rId2"/>
          <a:srcRect/>
          <a:stretch>
            <a:fillRect/>
          </a:stretch>
        </p:blipFill>
        <p:spPr bwMode="auto">
          <a:xfrm>
            <a:off x="4518259" y="1643050"/>
            <a:ext cx="4625741" cy="3825572"/>
          </a:xfrm>
          <a:prstGeom prst="rect">
            <a:avLst/>
          </a:prstGeom>
          <a:noFill/>
          <a:ln w="9525">
            <a:noFill/>
            <a:miter lim="800000"/>
            <a:headEnd/>
            <a:tailEnd/>
          </a:ln>
          <a:effectLst/>
        </p:spPr>
      </p:pic>
      <p:sp>
        <p:nvSpPr>
          <p:cNvPr id="5" name="TextBox 4"/>
          <p:cNvSpPr txBox="1"/>
          <p:nvPr/>
        </p:nvSpPr>
        <p:spPr>
          <a:xfrm>
            <a:off x="571472" y="1500174"/>
            <a:ext cx="3786214" cy="4278094"/>
          </a:xfrm>
          <a:prstGeom prst="rect">
            <a:avLst/>
          </a:prstGeom>
          <a:noFill/>
        </p:spPr>
        <p:txBody>
          <a:bodyPr wrap="square" rtlCol="0">
            <a:spAutoFit/>
          </a:bodyPr>
          <a:lstStyle/>
          <a:p>
            <a:pPr>
              <a:buFont typeface="Arial" pitchFamily="34" charset="0"/>
              <a:buChar char="•"/>
            </a:pPr>
            <a:r>
              <a:rPr lang="en-US" sz="1600" dirty="0" smtClean="0"/>
              <a:t> Verification status strongly correlates with loan repayment outcomes.</a:t>
            </a:r>
          </a:p>
          <a:p>
            <a:endParaRPr lang="en-US" sz="1600" dirty="0" smtClean="0"/>
          </a:p>
          <a:p>
            <a:pPr>
              <a:buFont typeface="Arial" pitchFamily="34" charset="0"/>
              <a:buChar char="•"/>
            </a:pPr>
            <a:r>
              <a:rPr lang="en-US" sz="1600" dirty="0"/>
              <a:t> </a:t>
            </a:r>
            <a:r>
              <a:rPr lang="en-US" sz="1600" dirty="0" smtClean="0"/>
              <a:t>Non-verified individuals have the highest proportion of fully paid loans, indicating better repayment behavior.</a:t>
            </a:r>
          </a:p>
          <a:p>
            <a:endParaRPr lang="en-US" sz="1600" dirty="0" smtClean="0"/>
          </a:p>
          <a:p>
            <a:pPr>
              <a:buFont typeface="Arial" pitchFamily="34" charset="0"/>
              <a:buChar char="•"/>
            </a:pPr>
            <a:r>
              <a:rPr lang="en-US" sz="1600" dirty="0"/>
              <a:t> </a:t>
            </a:r>
            <a:r>
              <a:rPr lang="en-US" sz="1600" dirty="0" smtClean="0"/>
              <a:t>Conversely, loans involving verified individuals show a higher rate of being charged off, suggesting a greater risk of default.</a:t>
            </a:r>
          </a:p>
          <a:p>
            <a:endParaRPr lang="en-US" sz="1600" dirty="0" smtClean="0"/>
          </a:p>
          <a:p>
            <a:pPr>
              <a:buFont typeface="Arial" pitchFamily="34" charset="0"/>
              <a:buChar char="•"/>
            </a:pPr>
            <a:r>
              <a:rPr lang="en-US" sz="1600" dirty="0"/>
              <a:t> </a:t>
            </a:r>
            <a:r>
              <a:rPr lang="en-US" sz="1600" dirty="0" smtClean="0"/>
              <a:t>This data implies that verification status significantly affects loan outcomes, with verified individuals being more likely to default than non-verified ones.</a:t>
            </a:r>
          </a:p>
          <a:p>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2088</TotalTime>
  <Words>4389</Words>
  <Application>Microsoft Office PowerPoint</Application>
  <PresentationFormat>On-screen Show (4:3)</PresentationFormat>
  <Paragraphs>353</Paragraphs>
  <Slides>56</Slides>
  <Notes>0</Notes>
  <HiddenSlides>0</HiddenSlides>
  <MMClips>0</MMClips>
  <ScaleCrop>false</ScaleCrop>
  <HeadingPairs>
    <vt:vector size="4" baseType="variant">
      <vt:variant>
        <vt:lpstr>Theme</vt:lpstr>
      </vt:variant>
      <vt:variant>
        <vt:i4>1</vt:i4>
      </vt:variant>
      <vt:variant>
        <vt:lpstr>Slide Titles</vt:lpstr>
      </vt:variant>
      <vt:variant>
        <vt:i4>56</vt:i4>
      </vt:variant>
    </vt:vector>
  </HeadingPairs>
  <TitlesOfParts>
    <vt:vector size="57" baseType="lpstr">
      <vt:lpstr>Office Theme</vt:lpstr>
      <vt:lpstr>Lending Club Case Study</vt:lpstr>
      <vt:lpstr>Lending Club Case Study</vt:lpstr>
      <vt:lpstr>Business Objective</vt:lpstr>
      <vt:lpstr>Overall Loan Status</vt:lpstr>
      <vt:lpstr>Loan Status Analysis by Tenure</vt:lpstr>
      <vt:lpstr>Loan Status Analysis by Grade</vt:lpstr>
      <vt:lpstr>Loan Status Analysis by Sub-Grade</vt:lpstr>
      <vt:lpstr>Loan Status Analysis by Home Ownership</vt:lpstr>
      <vt:lpstr>Loan Status Analysis by Verification Status</vt:lpstr>
      <vt:lpstr>Loan Status Analysis by Purpose</vt:lpstr>
      <vt:lpstr>Loan Status Analysis by Address State</vt:lpstr>
      <vt:lpstr>Loan Status Analysis by Annual Income</vt:lpstr>
      <vt:lpstr>Loan Status Analysis by Interest Rate</vt:lpstr>
      <vt:lpstr>Loan Status Analysis by Term and Grade</vt:lpstr>
      <vt:lpstr>Loan Status Analysis by Term and Sub-Grade</vt:lpstr>
      <vt:lpstr>Loan Status Analysis by Term and Experience</vt:lpstr>
      <vt:lpstr>Loan Status Analysis by Term and Home Ownership</vt:lpstr>
      <vt:lpstr>Loan Status Analysis by Term and Verification Status</vt:lpstr>
      <vt:lpstr>Loan Status Analysis by Term and Purpose</vt:lpstr>
      <vt:lpstr>Loan Status Analysis by Term and Annual Income</vt:lpstr>
      <vt:lpstr>Loan Status Analysis by Grade and Experience</vt:lpstr>
      <vt:lpstr>Loan Status Analysis by Grade and Home Ownership</vt:lpstr>
      <vt:lpstr>Loan Status Analysis by Grade and Verification Status</vt:lpstr>
      <vt:lpstr>Loan Status Analysis by Grade and Purpose</vt:lpstr>
      <vt:lpstr>Loan Status Analysis by Grade and Annual Income</vt:lpstr>
      <vt:lpstr>Loan Status Analysis by Employee Experience and Home Ownership</vt:lpstr>
      <vt:lpstr>Loan Status Analysis by Employee Experience and Verification Status</vt:lpstr>
      <vt:lpstr>Loan Status Analysis by Employee Experience and Purpose</vt:lpstr>
      <vt:lpstr>Loan Status Analysis by Employee Experience and Annual Income</vt:lpstr>
      <vt:lpstr>Loan Status Analysis by Home Ownership and Verification Status</vt:lpstr>
      <vt:lpstr>Loan Status Analysis by Home Ownership and Purpose</vt:lpstr>
      <vt:lpstr>Loan Status Analysis by Home Ownership and Annual Income</vt:lpstr>
      <vt:lpstr>Loan Status Analysis by Verification Status and Purpose</vt:lpstr>
      <vt:lpstr>Loan Status Analysis by Verification Status and Annual Income</vt:lpstr>
      <vt:lpstr>Loan Status Analysis by Purpose and Loan Amount</vt:lpstr>
      <vt:lpstr>Loan Status Analysis by Interest Rate and Term</vt:lpstr>
      <vt:lpstr>Loan Status Analysis by Interest Rate and Grade</vt:lpstr>
      <vt:lpstr>Loan Status Analysis by Interest Rate and Employee Experience</vt:lpstr>
      <vt:lpstr>Loan Status Analysis by Interest Rate and Home Ownership</vt:lpstr>
      <vt:lpstr>Loan Status Analysis by Interest Rate and Verification Status</vt:lpstr>
      <vt:lpstr>Loan Status Analysis by Interest Rate and Purpose</vt:lpstr>
      <vt:lpstr>Loan Status Analysis by Interest Rate and Annual Income</vt:lpstr>
      <vt:lpstr>Loan Status Analysis by Debt to Income Ratio (DTI) and Term</vt:lpstr>
      <vt:lpstr>Loan Status Analysis by Debt to Income Ratio (DTI) and Grade</vt:lpstr>
      <vt:lpstr>Loan Status Analysis by Debt to Income Ratio (DTI) and Employee Experience</vt:lpstr>
      <vt:lpstr>Loan Status Analysis by Debt to Income Ratio (DTI) and Home Ownership</vt:lpstr>
      <vt:lpstr>Loan Status Analysis by Debt to Income Ratio (DTI) and Verification Status</vt:lpstr>
      <vt:lpstr>Loan Status Analysis by Debt to Income Ratio (DTI) and Purpose</vt:lpstr>
      <vt:lpstr>Loan Status Analysis by Debt to Income Ratio (DTI) and Annual Income</vt:lpstr>
      <vt:lpstr>Loan Status Analysis by Loan Amount and Term</vt:lpstr>
      <vt:lpstr>Loan Status Analysis by Loan Amount and Grade</vt:lpstr>
      <vt:lpstr>Loan Status Analysis by Loan Amount and Employee Experience</vt:lpstr>
      <vt:lpstr>Loan Status Analysis by Loan Amount and Home Ownership</vt:lpstr>
      <vt:lpstr>Loan Status Analysis by Loan Amount and Verification Status</vt:lpstr>
      <vt:lpstr>Loan Status Analysis by Loan Amount and Purpose</vt:lpstr>
      <vt:lpstr>Loan Status Analysis by Loan Amount and Term</vt:lpstr>
    </vt:vector>
  </TitlesOfParts>
  <Company>HP</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Lending Club Case Study</dc:title>
  <dc:creator>Ankit Salian</dc:creator>
  <cp:lastModifiedBy>Ankit Salian</cp:lastModifiedBy>
  <cp:revision>60</cp:revision>
  <dcterms:created xsi:type="dcterms:W3CDTF">2024-08-20T02:20:39Z</dcterms:created>
  <dcterms:modified xsi:type="dcterms:W3CDTF">2024-08-21T13:09:23Z</dcterms:modified>
</cp:coreProperties>
</file>

<file path=docProps/thumbnail.jpeg>
</file>